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sangha SemiCondensed Bold" panose="020B0604020202020204" charset="-34"/>
      <p:regular r:id="rId15"/>
    </p:embeddedFont>
    <p:embeddedFont>
      <p:font typeface="Asangha SemiCondensed Heavy" panose="020B0604020202020204" charset="-34"/>
      <p:regular r:id="rId16"/>
    </p:embeddedFont>
    <p:embeddedFont>
      <p:font typeface="Asangha SemiCondensed Semi-Bold" panose="020B0604020202020204" charset="-3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24" Type="http://schemas.openxmlformats.org/officeDocument/2006/relationships/image" Target="../media/image68.jpe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23" Type="http://schemas.openxmlformats.org/officeDocument/2006/relationships/image" Target="../media/image67.png"/><Relationship Id="rId10" Type="http://schemas.openxmlformats.org/officeDocument/2006/relationships/image" Target="../media/image21.png"/><Relationship Id="rId19" Type="http://schemas.openxmlformats.org/officeDocument/2006/relationships/image" Target="../media/image3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image" Target="../media/image70.pn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sv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23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Relationship Id="rId22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svg"/><Relationship Id="rId18" Type="http://schemas.openxmlformats.org/officeDocument/2006/relationships/image" Target="../media/image72.jpeg"/><Relationship Id="rId3" Type="http://schemas.openxmlformats.org/officeDocument/2006/relationships/image" Target="../media/image2.svg"/><Relationship Id="rId21" Type="http://schemas.openxmlformats.org/officeDocument/2006/relationships/image" Target="../media/image30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svg"/><Relationship Id="rId24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23" Type="http://schemas.openxmlformats.org/officeDocument/2006/relationships/image" Target="../media/image75.jpeg"/><Relationship Id="rId10" Type="http://schemas.openxmlformats.org/officeDocument/2006/relationships/image" Target="../media/image31.png"/><Relationship Id="rId19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Relationship Id="rId22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7.png"/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31.png"/><Relationship Id="rId29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24" Type="http://schemas.openxmlformats.org/officeDocument/2006/relationships/image" Target="../media/image29.png"/><Relationship Id="rId32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23" Type="http://schemas.openxmlformats.org/officeDocument/2006/relationships/image" Target="../media/image14.svg"/><Relationship Id="rId28" Type="http://schemas.openxmlformats.org/officeDocument/2006/relationships/image" Target="../media/image76.png"/><Relationship Id="rId10" Type="http://schemas.openxmlformats.org/officeDocument/2006/relationships/image" Target="../media/image11.png"/><Relationship Id="rId19" Type="http://schemas.openxmlformats.org/officeDocument/2006/relationships/image" Target="../media/image8.svg"/><Relationship Id="rId31" Type="http://schemas.openxmlformats.org/officeDocument/2006/relationships/image" Target="../media/image2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Relationship Id="rId22" Type="http://schemas.openxmlformats.org/officeDocument/2006/relationships/image" Target="../media/image13.png"/><Relationship Id="rId27" Type="http://schemas.openxmlformats.org/officeDocument/2006/relationships/image" Target="../media/image18.sv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35.jpeg"/><Relationship Id="rId26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38.jpe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33.png"/><Relationship Id="rId25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32.svg"/><Relationship Id="rId20" Type="http://schemas.openxmlformats.org/officeDocument/2006/relationships/image" Target="../media/image37.jpe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11.png"/><Relationship Id="rId5" Type="http://schemas.openxmlformats.org/officeDocument/2006/relationships/image" Target="../media/image4.svg"/><Relationship Id="rId15" Type="http://schemas.openxmlformats.org/officeDocument/2006/relationships/image" Target="../media/image31.png"/><Relationship Id="rId23" Type="http://schemas.openxmlformats.org/officeDocument/2006/relationships/image" Target="../media/image40.jpeg"/><Relationship Id="rId28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4.jpeg"/><Relationship Id="rId22" Type="http://schemas.openxmlformats.org/officeDocument/2006/relationships/image" Target="../media/image39.jpeg"/><Relationship Id="rId27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23" Type="http://schemas.openxmlformats.org/officeDocument/2006/relationships/image" Target="../media/image32.svg"/><Relationship Id="rId10" Type="http://schemas.openxmlformats.org/officeDocument/2006/relationships/image" Target="../media/image9.pn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9.pn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svg"/><Relationship Id="rId3" Type="http://schemas.openxmlformats.org/officeDocument/2006/relationships/image" Target="../media/image2.svg"/><Relationship Id="rId21" Type="http://schemas.openxmlformats.org/officeDocument/2006/relationships/image" Target="../media/image43.pn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0.svg"/><Relationship Id="rId5" Type="http://schemas.openxmlformats.org/officeDocument/2006/relationships/image" Target="../media/image4.svg"/><Relationship Id="rId15" Type="http://schemas.openxmlformats.org/officeDocument/2006/relationships/image" Target="../media/image32.sv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1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svg"/><Relationship Id="rId3" Type="http://schemas.openxmlformats.org/officeDocument/2006/relationships/image" Target="../media/image2.svg"/><Relationship Id="rId21" Type="http://schemas.openxmlformats.org/officeDocument/2006/relationships/image" Target="../media/image45.pn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0.svg"/><Relationship Id="rId5" Type="http://schemas.openxmlformats.org/officeDocument/2006/relationships/image" Target="../media/image4.svg"/><Relationship Id="rId15" Type="http://schemas.openxmlformats.org/officeDocument/2006/relationships/image" Target="../media/image32.sv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1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0.png"/><Relationship Id="rId18" Type="http://schemas.openxmlformats.org/officeDocument/2006/relationships/image" Target="../media/image11.png"/><Relationship Id="rId26" Type="http://schemas.openxmlformats.org/officeDocument/2006/relationships/image" Target="../media/image53.png"/><Relationship Id="rId3" Type="http://schemas.openxmlformats.org/officeDocument/2006/relationships/image" Target="../media/image2.svg"/><Relationship Id="rId21" Type="http://schemas.openxmlformats.org/officeDocument/2006/relationships/image" Target="../media/image10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17" Type="http://schemas.openxmlformats.org/officeDocument/2006/relationships/image" Target="../media/image22.svg"/><Relationship Id="rId25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9.png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24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52.png"/><Relationship Id="rId23" Type="http://schemas.openxmlformats.org/officeDocument/2006/relationships/image" Target="../media/image16.svg"/><Relationship Id="rId28" Type="http://schemas.openxmlformats.org/officeDocument/2006/relationships/image" Target="../media/image19.png"/><Relationship Id="rId10" Type="http://schemas.openxmlformats.org/officeDocument/2006/relationships/image" Target="../media/image47.png"/><Relationship Id="rId19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51.png"/><Relationship Id="rId22" Type="http://schemas.openxmlformats.org/officeDocument/2006/relationships/image" Target="../media/image15.png"/><Relationship Id="rId27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26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55.pn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openxmlformats.org/officeDocument/2006/relationships/image" Target="../media/image10.svg"/><Relationship Id="rId25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24" Type="http://schemas.openxmlformats.org/officeDocument/2006/relationships/image" Target="../media/image58.pn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23" Type="http://schemas.openxmlformats.org/officeDocument/2006/relationships/image" Target="../media/image57.png"/><Relationship Id="rId28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56.png"/><Relationship Id="rId27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3.png"/><Relationship Id="rId18" Type="http://schemas.openxmlformats.org/officeDocument/2006/relationships/image" Target="../media/image17.png"/><Relationship Id="rId26" Type="http://schemas.openxmlformats.org/officeDocument/2006/relationships/image" Target="../media/image33.png"/><Relationship Id="rId3" Type="http://schemas.openxmlformats.org/officeDocument/2006/relationships/image" Target="../media/image2.svg"/><Relationship Id="rId21" Type="http://schemas.openxmlformats.org/officeDocument/2006/relationships/image" Target="../media/image24.svg"/><Relationship Id="rId7" Type="http://schemas.openxmlformats.org/officeDocument/2006/relationships/image" Target="../media/image6.svg"/><Relationship Id="rId12" Type="http://schemas.openxmlformats.org/officeDocument/2006/relationships/image" Target="../media/image62.png"/><Relationship Id="rId17" Type="http://schemas.openxmlformats.org/officeDocument/2006/relationships/image" Target="../media/image32.svg"/><Relationship Id="rId25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24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65.png"/><Relationship Id="rId23" Type="http://schemas.openxmlformats.org/officeDocument/2006/relationships/image" Target="../media/image30.svg"/><Relationship Id="rId10" Type="http://schemas.openxmlformats.org/officeDocument/2006/relationships/image" Target="../media/image60.jpe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64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065008" y="4161089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89351" y="3825015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3" y="0"/>
                </a:lnTo>
                <a:lnTo>
                  <a:pt x="1134673" y="1134673"/>
                </a:lnTo>
                <a:lnTo>
                  <a:pt x="0" y="113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30762" y="5476712"/>
            <a:ext cx="2657076" cy="4978128"/>
          </a:xfrm>
          <a:custGeom>
            <a:avLst/>
            <a:gdLst/>
            <a:ahLst/>
            <a:cxnLst/>
            <a:rect l="l" t="t" r="r" b="b"/>
            <a:pathLst>
              <a:path w="2657076" h="4978128">
                <a:moveTo>
                  <a:pt x="0" y="0"/>
                </a:moveTo>
                <a:lnTo>
                  <a:pt x="2657076" y="0"/>
                </a:lnTo>
                <a:lnTo>
                  <a:pt x="2657076" y="4978128"/>
                </a:lnTo>
                <a:lnTo>
                  <a:pt x="0" y="4978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065008" y="7247289"/>
            <a:ext cx="2740166" cy="5845687"/>
          </a:xfrm>
          <a:custGeom>
            <a:avLst/>
            <a:gdLst/>
            <a:ahLst/>
            <a:cxnLst/>
            <a:rect l="l" t="t" r="r" b="b"/>
            <a:pathLst>
              <a:path w="2740166" h="5845687">
                <a:moveTo>
                  <a:pt x="0" y="0"/>
                </a:moveTo>
                <a:lnTo>
                  <a:pt x="2740166" y="0"/>
                </a:lnTo>
                <a:lnTo>
                  <a:pt x="2740166" y="5845687"/>
                </a:lnTo>
                <a:lnTo>
                  <a:pt x="0" y="5845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989351" y="6520367"/>
            <a:ext cx="2785773" cy="4079228"/>
          </a:xfrm>
          <a:custGeom>
            <a:avLst/>
            <a:gdLst/>
            <a:ahLst/>
            <a:cxnLst/>
            <a:rect l="l" t="t" r="r" b="b"/>
            <a:pathLst>
              <a:path w="2785773" h="4079228">
                <a:moveTo>
                  <a:pt x="0" y="0"/>
                </a:moveTo>
                <a:lnTo>
                  <a:pt x="2785773" y="0"/>
                </a:lnTo>
                <a:lnTo>
                  <a:pt x="2785773" y="4079228"/>
                </a:lnTo>
                <a:lnTo>
                  <a:pt x="0" y="4079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795592" y="7883559"/>
            <a:ext cx="3255836" cy="6172200"/>
          </a:xfrm>
          <a:custGeom>
            <a:avLst/>
            <a:gdLst/>
            <a:ahLst/>
            <a:cxnLst/>
            <a:rect l="l" t="t" r="r" b="b"/>
            <a:pathLst>
              <a:path w="3255836" h="6172200">
                <a:moveTo>
                  <a:pt x="0" y="0"/>
                </a:moveTo>
                <a:lnTo>
                  <a:pt x="3255835" y="0"/>
                </a:lnTo>
                <a:lnTo>
                  <a:pt x="3255835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800004" y="5476712"/>
            <a:ext cx="2900236" cy="5040236"/>
          </a:xfrm>
          <a:custGeom>
            <a:avLst/>
            <a:gdLst/>
            <a:ahLst/>
            <a:cxnLst/>
            <a:rect l="l" t="t" r="r" b="b"/>
            <a:pathLst>
              <a:path w="2900236" h="5040236">
                <a:moveTo>
                  <a:pt x="0" y="0"/>
                </a:moveTo>
                <a:lnTo>
                  <a:pt x="2900236" y="0"/>
                </a:lnTo>
                <a:lnTo>
                  <a:pt x="2900236" y="5040236"/>
                </a:lnTo>
                <a:lnTo>
                  <a:pt x="0" y="50402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818189" y="7379995"/>
            <a:ext cx="2849357" cy="6149691"/>
          </a:xfrm>
          <a:custGeom>
            <a:avLst/>
            <a:gdLst/>
            <a:ahLst/>
            <a:cxnLst/>
            <a:rect l="l" t="t" r="r" b="b"/>
            <a:pathLst>
              <a:path w="2849357" h="6149691">
                <a:moveTo>
                  <a:pt x="0" y="0"/>
                </a:moveTo>
                <a:lnTo>
                  <a:pt x="2849356" y="0"/>
                </a:lnTo>
                <a:lnTo>
                  <a:pt x="2849356" y="6149691"/>
                </a:lnTo>
                <a:lnTo>
                  <a:pt x="0" y="61496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4350" y="7660713"/>
            <a:ext cx="1034438" cy="3195175"/>
          </a:xfrm>
          <a:custGeom>
            <a:avLst/>
            <a:gdLst/>
            <a:ahLst/>
            <a:cxnLst/>
            <a:rect l="l" t="t" r="r" b="b"/>
            <a:pathLst>
              <a:path w="1034438" h="3195175">
                <a:moveTo>
                  <a:pt x="0" y="0"/>
                </a:moveTo>
                <a:lnTo>
                  <a:pt x="1034438" y="0"/>
                </a:lnTo>
                <a:lnTo>
                  <a:pt x="1034438" y="3195174"/>
                </a:lnTo>
                <a:lnTo>
                  <a:pt x="0" y="31951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17214" y="7247289"/>
            <a:ext cx="2177221" cy="4929558"/>
          </a:xfrm>
          <a:custGeom>
            <a:avLst/>
            <a:gdLst/>
            <a:ahLst/>
            <a:cxnLst/>
            <a:rect l="l" t="t" r="r" b="b"/>
            <a:pathLst>
              <a:path w="2177221" h="4929558">
                <a:moveTo>
                  <a:pt x="0" y="0"/>
                </a:moveTo>
                <a:lnTo>
                  <a:pt x="2177221" y="0"/>
                </a:lnTo>
                <a:lnTo>
                  <a:pt x="2177221" y="4929558"/>
                </a:lnTo>
                <a:lnTo>
                  <a:pt x="0" y="492955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234906" y="7561232"/>
            <a:ext cx="656573" cy="5217800"/>
          </a:xfrm>
          <a:custGeom>
            <a:avLst/>
            <a:gdLst/>
            <a:ahLst/>
            <a:cxnLst/>
            <a:rect l="l" t="t" r="r" b="b"/>
            <a:pathLst>
              <a:path w="656573" h="5217800">
                <a:moveTo>
                  <a:pt x="0" y="0"/>
                </a:moveTo>
                <a:lnTo>
                  <a:pt x="656573" y="0"/>
                </a:lnTo>
                <a:lnTo>
                  <a:pt x="656573" y="5217800"/>
                </a:lnTo>
                <a:lnTo>
                  <a:pt x="0" y="5217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899198" y="2094416"/>
            <a:ext cx="1666760" cy="1666760"/>
          </a:xfrm>
          <a:custGeom>
            <a:avLst/>
            <a:gdLst/>
            <a:ahLst/>
            <a:cxnLst/>
            <a:rect l="l" t="t" r="r" b="b"/>
            <a:pathLst>
              <a:path w="1666760" h="1666760">
                <a:moveTo>
                  <a:pt x="0" y="0"/>
                </a:moveTo>
                <a:lnTo>
                  <a:pt x="1666760" y="0"/>
                </a:lnTo>
                <a:lnTo>
                  <a:pt x="1666760" y="1666761"/>
                </a:lnTo>
                <a:lnTo>
                  <a:pt x="0" y="1666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3851770" y="9015517"/>
            <a:ext cx="2618042" cy="4114800"/>
          </a:xfrm>
          <a:custGeom>
            <a:avLst/>
            <a:gdLst/>
            <a:ahLst/>
            <a:cxnLst/>
            <a:rect l="l" t="t" r="r" b="b"/>
            <a:pathLst>
              <a:path w="2618042" h="4114800">
                <a:moveTo>
                  <a:pt x="2618041" y="0"/>
                </a:moveTo>
                <a:lnTo>
                  <a:pt x="0" y="0"/>
                </a:lnTo>
                <a:lnTo>
                  <a:pt x="0" y="4114800"/>
                </a:lnTo>
                <a:lnTo>
                  <a:pt x="2618041" y="4114800"/>
                </a:lnTo>
                <a:lnTo>
                  <a:pt x="2618041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593499" flipH="1">
            <a:off x="3931281" y="7336238"/>
            <a:ext cx="1774508" cy="4114800"/>
          </a:xfrm>
          <a:custGeom>
            <a:avLst/>
            <a:gdLst/>
            <a:ahLst/>
            <a:cxnLst/>
            <a:rect l="l" t="t" r="r" b="b"/>
            <a:pathLst>
              <a:path w="1774508" h="4114800">
                <a:moveTo>
                  <a:pt x="1774508" y="0"/>
                </a:moveTo>
                <a:lnTo>
                  <a:pt x="0" y="0"/>
                </a:lnTo>
                <a:lnTo>
                  <a:pt x="0" y="4114800"/>
                </a:lnTo>
                <a:lnTo>
                  <a:pt x="1774508" y="4114800"/>
                </a:lnTo>
                <a:lnTo>
                  <a:pt x="1774508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435091" y="3137784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8037230" y="392898"/>
            <a:ext cx="2213540" cy="221354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8428298" y="713962"/>
            <a:ext cx="1431404" cy="2322766"/>
          </a:xfrm>
          <a:custGeom>
            <a:avLst/>
            <a:gdLst/>
            <a:ahLst/>
            <a:cxnLst/>
            <a:rect l="l" t="t" r="r" b="b"/>
            <a:pathLst>
              <a:path w="1431404" h="2322766">
                <a:moveTo>
                  <a:pt x="0" y="0"/>
                </a:moveTo>
                <a:lnTo>
                  <a:pt x="1431404" y="0"/>
                </a:lnTo>
                <a:lnTo>
                  <a:pt x="1431404" y="2322766"/>
                </a:lnTo>
                <a:lnTo>
                  <a:pt x="0" y="232276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3732578" y="3130737"/>
            <a:ext cx="10822845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8203"/>
                </a:solidFill>
                <a:cs typeface="Asangha SemiCondensed Bold"/>
              </a:rPr>
              <a:t>รายงานผลการประเมิน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32578" y="4221037"/>
            <a:ext cx="10822845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8203"/>
                </a:solidFill>
                <a:cs typeface="Asangha SemiCondensed Bold"/>
              </a:rPr>
              <a:t>องค์กรคุณธรรม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513015"/>
                </a:solidFill>
                <a:latin typeface="Asangha SemiCondensed Bold"/>
                <a:cs typeface="Asangha SemiCondensed Bold"/>
              </a:rPr>
              <a:t>ประจำปีงบประมาณ พ.ศ. 2567</a:t>
            </a:r>
            <a:r>
              <a:rPr lang="en-US" sz="8000">
                <a:solidFill>
                  <a:srgbClr val="EC8203"/>
                </a:solidFill>
                <a:latin typeface="Asangha SemiCondensed Bold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253340" y="7383218"/>
            <a:ext cx="778131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513015"/>
                </a:solidFill>
                <a:cs typeface="Asangha SemiCondensed Semi-Bold"/>
              </a:rPr>
              <a:t>สำนักงานนโยบายและแผนพลังงาน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253340" y="6905177"/>
            <a:ext cx="7781319" cy="45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513015"/>
                </a:solidFill>
                <a:cs typeface="Asangha SemiCondensed Semi-Bold"/>
              </a:rPr>
              <a:t>สำนักงานบริหารกองทุนเพื่อส่งเสริมการอนุรักษ์พลังงาน </a:t>
            </a:r>
          </a:p>
        </p:txBody>
      </p:sp>
      <p:sp>
        <p:nvSpPr>
          <p:cNvPr id="42" name="Freeform 42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424839" y="1224951"/>
            <a:ext cx="1220874" cy="1220874"/>
          </a:xfrm>
          <a:custGeom>
            <a:avLst/>
            <a:gdLst/>
            <a:ahLst/>
            <a:cxnLst/>
            <a:rect l="l" t="t" r="r" b="b"/>
            <a:pathLst>
              <a:path w="1220874" h="1220874">
                <a:moveTo>
                  <a:pt x="0" y="0"/>
                </a:moveTo>
                <a:lnTo>
                  <a:pt x="1220875" y="0"/>
                </a:lnTo>
                <a:lnTo>
                  <a:pt x="1220875" y="1220874"/>
                </a:lnTo>
                <a:lnTo>
                  <a:pt x="0" y="1220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084056" y="4884981"/>
            <a:ext cx="1666760" cy="1666760"/>
          </a:xfrm>
          <a:custGeom>
            <a:avLst/>
            <a:gdLst/>
            <a:ahLst/>
            <a:cxnLst/>
            <a:rect l="l" t="t" r="r" b="b"/>
            <a:pathLst>
              <a:path w="1666760" h="1666760">
                <a:moveTo>
                  <a:pt x="0" y="0"/>
                </a:moveTo>
                <a:lnTo>
                  <a:pt x="1666760" y="0"/>
                </a:lnTo>
                <a:lnTo>
                  <a:pt x="1666760" y="1666760"/>
                </a:lnTo>
                <a:lnTo>
                  <a:pt x="0" y="1666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55424" y="6005876"/>
            <a:ext cx="927736" cy="927736"/>
          </a:xfrm>
          <a:custGeom>
            <a:avLst/>
            <a:gdLst/>
            <a:ahLst/>
            <a:cxnLst/>
            <a:rect l="l" t="t" r="r" b="b"/>
            <a:pathLst>
              <a:path w="927736" h="927736">
                <a:moveTo>
                  <a:pt x="0" y="0"/>
                </a:moveTo>
                <a:lnTo>
                  <a:pt x="927736" y="0"/>
                </a:lnTo>
                <a:lnTo>
                  <a:pt x="927736" y="927737"/>
                </a:lnTo>
                <a:lnTo>
                  <a:pt x="0" y="927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146453" y="6855875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5074986" y="1028700"/>
            <a:ext cx="1684900" cy="16849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450367" y="82262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28131" y="7893742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5" y="0"/>
                </a:lnTo>
                <a:lnTo>
                  <a:pt x="2203795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28675" y="6469745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602767" y="83786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389427" y="1262432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7" y="0"/>
                </a:lnTo>
                <a:lnTo>
                  <a:pt x="1056017" y="1713618"/>
                </a:lnTo>
                <a:lnTo>
                  <a:pt x="0" y="17136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21112" y="8000472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6"/>
                </a:lnTo>
                <a:lnTo>
                  <a:pt x="0" y="49459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589793" y="5956486"/>
            <a:ext cx="4048828" cy="3044986"/>
          </a:xfrm>
          <a:custGeom>
            <a:avLst/>
            <a:gdLst/>
            <a:ahLst/>
            <a:cxnLst/>
            <a:rect l="l" t="t" r="r" b="b"/>
            <a:pathLst>
              <a:path w="4048828" h="3044986">
                <a:moveTo>
                  <a:pt x="0" y="0"/>
                </a:moveTo>
                <a:lnTo>
                  <a:pt x="4048828" y="0"/>
                </a:lnTo>
                <a:lnTo>
                  <a:pt x="4048828" y="3044986"/>
                </a:lnTo>
                <a:lnTo>
                  <a:pt x="0" y="304498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594710" y="2682658"/>
            <a:ext cx="4043911" cy="3035703"/>
          </a:xfrm>
          <a:custGeom>
            <a:avLst/>
            <a:gdLst/>
            <a:ahLst/>
            <a:cxnLst/>
            <a:rect l="l" t="t" r="r" b="b"/>
            <a:pathLst>
              <a:path w="4043911" h="3035703">
                <a:moveTo>
                  <a:pt x="0" y="0"/>
                </a:moveTo>
                <a:lnTo>
                  <a:pt x="4043911" y="0"/>
                </a:lnTo>
                <a:lnTo>
                  <a:pt x="4043911" y="3035703"/>
                </a:lnTo>
                <a:lnTo>
                  <a:pt x="0" y="303570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2907653" y="2649124"/>
            <a:ext cx="4491640" cy="6352349"/>
          </a:xfrm>
          <a:custGeom>
            <a:avLst/>
            <a:gdLst/>
            <a:ahLst/>
            <a:cxnLst/>
            <a:rect l="l" t="t" r="r" b="b"/>
            <a:pathLst>
              <a:path w="4491640" h="6352349">
                <a:moveTo>
                  <a:pt x="0" y="0"/>
                </a:moveTo>
                <a:lnTo>
                  <a:pt x="4491640" y="0"/>
                </a:lnTo>
                <a:lnTo>
                  <a:pt x="4491640" y="6352348"/>
                </a:lnTo>
                <a:lnTo>
                  <a:pt x="0" y="635234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952342" y="1220275"/>
            <a:ext cx="1196171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C8203"/>
                </a:solidFill>
                <a:cs typeface="Asangha SemiCondensed Bold"/>
              </a:rPr>
              <a:t>โครงการปฏิทินปีเก่า เราขอ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681A2"/>
                </a:solidFill>
                <a:latin typeface="Asangha SemiCondensed Bold"/>
              </a:rPr>
              <a:t>(</a:t>
            </a:r>
            <a:r>
              <a:rPr lang="en-US" sz="3500">
                <a:solidFill>
                  <a:srgbClr val="F681A2"/>
                </a:solidFill>
                <a:latin typeface="Asangha SemiCondensed Bold"/>
                <a:cs typeface="Asangha SemiCondensed Bold"/>
              </a:rPr>
              <a:t>ด้านจิตอาสา)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54314" y="2938279"/>
            <a:ext cx="1884850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เป้าหมาย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953867" y="4737099"/>
            <a:ext cx="1762133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ผลสำเร็จ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28182" y="3508754"/>
            <a:ext cx="408925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ส.กทอ. ดำเนินการ 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513015"/>
                </a:solidFill>
                <a:latin typeface="Asangha SemiCondensed Bold"/>
              </a:rPr>
              <a:t>      </a:t>
            </a: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จัดกิจกรรมไม่น้อยกว่า 1 ครั้ง</a:t>
            </a:r>
          </a:p>
        </p:txBody>
      </p:sp>
      <p:sp>
        <p:nvSpPr>
          <p:cNvPr id="40" name="Freeform 40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1990650" y="5308151"/>
            <a:ext cx="408925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ส.กทอ. ดำเนินการ 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513015"/>
                </a:solidFill>
                <a:latin typeface="Asangha SemiCondensed Bold"/>
              </a:rPr>
              <a:t>      </a:t>
            </a: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จัดกิจกรรม 1 ครั้ง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3351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4697" y="4490603"/>
            <a:ext cx="837546" cy="837546"/>
          </a:xfrm>
          <a:custGeom>
            <a:avLst/>
            <a:gdLst/>
            <a:ahLst/>
            <a:cxnLst/>
            <a:rect l="l" t="t" r="r" b="b"/>
            <a:pathLst>
              <a:path w="837546" h="837546">
                <a:moveTo>
                  <a:pt x="0" y="0"/>
                </a:moveTo>
                <a:lnTo>
                  <a:pt x="837546" y="0"/>
                </a:lnTo>
                <a:lnTo>
                  <a:pt x="837546" y="837546"/>
                </a:lnTo>
                <a:lnTo>
                  <a:pt x="0" y="837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74906" y="5476712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89754" y="6519873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074986" y="1028700"/>
            <a:ext cx="1684900" cy="1684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5389427" y="1262432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7" y="0"/>
                </a:lnTo>
                <a:lnTo>
                  <a:pt x="1056017" y="1713618"/>
                </a:lnTo>
                <a:lnTo>
                  <a:pt x="0" y="1713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800004" y="5476712"/>
            <a:ext cx="2900236" cy="5040236"/>
          </a:xfrm>
          <a:custGeom>
            <a:avLst/>
            <a:gdLst/>
            <a:ahLst/>
            <a:cxnLst/>
            <a:rect l="l" t="t" r="r" b="b"/>
            <a:pathLst>
              <a:path w="2900236" h="5040236">
                <a:moveTo>
                  <a:pt x="0" y="0"/>
                </a:moveTo>
                <a:lnTo>
                  <a:pt x="2900236" y="0"/>
                </a:lnTo>
                <a:lnTo>
                  <a:pt x="2900236" y="5040236"/>
                </a:lnTo>
                <a:lnTo>
                  <a:pt x="0" y="5040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7214" y="7247289"/>
            <a:ext cx="2177221" cy="4929558"/>
          </a:xfrm>
          <a:custGeom>
            <a:avLst/>
            <a:gdLst/>
            <a:ahLst/>
            <a:cxnLst/>
            <a:rect l="l" t="t" r="r" b="b"/>
            <a:pathLst>
              <a:path w="2177221" h="4929558">
                <a:moveTo>
                  <a:pt x="0" y="0"/>
                </a:moveTo>
                <a:lnTo>
                  <a:pt x="2177221" y="0"/>
                </a:lnTo>
                <a:lnTo>
                  <a:pt x="2177221" y="4929558"/>
                </a:lnTo>
                <a:lnTo>
                  <a:pt x="0" y="4929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593499" flipH="1">
            <a:off x="1143471" y="6973243"/>
            <a:ext cx="1774508" cy="4114800"/>
          </a:xfrm>
          <a:custGeom>
            <a:avLst/>
            <a:gdLst/>
            <a:ahLst/>
            <a:cxnLst/>
            <a:rect l="l" t="t" r="r" b="b"/>
            <a:pathLst>
              <a:path w="1774508" h="4114800">
                <a:moveTo>
                  <a:pt x="1774508" y="0"/>
                </a:moveTo>
                <a:lnTo>
                  <a:pt x="0" y="0"/>
                </a:lnTo>
                <a:lnTo>
                  <a:pt x="0" y="4114800"/>
                </a:lnTo>
                <a:lnTo>
                  <a:pt x="1774508" y="4114800"/>
                </a:lnTo>
                <a:lnTo>
                  <a:pt x="177450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67564" y="7710370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68747">
            <a:off x="3560234" y="2849487"/>
            <a:ext cx="7010993" cy="5373723"/>
          </a:xfrm>
          <a:custGeom>
            <a:avLst/>
            <a:gdLst/>
            <a:ahLst/>
            <a:cxnLst/>
            <a:rect l="l" t="t" r="r" b="b"/>
            <a:pathLst>
              <a:path w="7010993" h="5373723">
                <a:moveTo>
                  <a:pt x="0" y="0"/>
                </a:moveTo>
                <a:lnTo>
                  <a:pt x="7010993" y="0"/>
                </a:lnTo>
                <a:lnTo>
                  <a:pt x="7010993" y="5373723"/>
                </a:lnTo>
                <a:lnTo>
                  <a:pt x="0" y="537372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135" r="-1135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738584" y="4015982"/>
            <a:ext cx="7885670" cy="5914252"/>
          </a:xfrm>
          <a:custGeom>
            <a:avLst/>
            <a:gdLst/>
            <a:ahLst/>
            <a:cxnLst/>
            <a:rect l="l" t="t" r="r" b="b"/>
            <a:pathLst>
              <a:path w="7885670" h="5914252">
                <a:moveTo>
                  <a:pt x="0" y="0"/>
                </a:moveTo>
                <a:lnTo>
                  <a:pt x="7885670" y="0"/>
                </a:lnTo>
                <a:lnTo>
                  <a:pt x="7885670" y="5914252"/>
                </a:lnTo>
                <a:lnTo>
                  <a:pt x="0" y="59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690929" y="2941026"/>
            <a:ext cx="4432151" cy="6206045"/>
          </a:xfrm>
          <a:custGeom>
            <a:avLst/>
            <a:gdLst/>
            <a:ahLst/>
            <a:cxnLst/>
            <a:rect l="l" t="t" r="r" b="b"/>
            <a:pathLst>
              <a:path w="4432151" h="6206045">
                <a:moveTo>
                  <a:pt x="0" y="0"/>
                </a:moveTo>
                <a:lnTo>
                  <a:pt x="4432150" y="0"/>
                </a:lnTo>
                <a:lnTo>
                  <a:pt x="4432150" y="6206045"/>
                </a:lnTo>
                <a:lnTo>
                  <a:pt x="0" y="620604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963303" y="2627875"/>
            <a:ext cx="572762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บุคลากรในสำนักงาน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แต่งกายด้วยผ้าไทย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/</a:t>
            </a: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ผ้าพื้นเมือง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ทุกวันศุกร์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ร้อยละ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60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09580" y="1220275"/>
            <a:ext cx="11956693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โครงการกิจกรรมรณรงค์แต่งผ้าไทย/ผ้าพื้นเมือง วิถีวัฒนธรรมไทย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681A2"/>
                </a:solidFill>
                <a:latin typeface="Asangha SemiCondensed Bold"/>
                <a:cs typeface="Asangha SemiCondensed Bold"/>
              </a:rPr>
              <a:t>(ด้านวิถีวัฒนธรรมไทย)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250960" y="2678040"/>
            <a:ext cx="1645667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เป้าหมาย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250515" y="3846119"/>
            <a:ext cx="1645667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ผลสำเร็จ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7" name="Freeform 37"/>
          <p:cNvSpPr/>
          <p:nvPr/>
        </p:nvSpPr>
        <p:spPr>
          <a:xfrm>
            <a:off x="15625212" y="4909376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3"/>
                </a:lnTo>
                <a:lnTo>
                  <a:pt x="0" y="113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4963303" y="3794949"/>
            <a:ext cx="5727625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cs typeface="Asangha SemiCondensed Bold"/>
              </a:rPr>
              <a:t>บุคลากรในสำนักงาน ร่วมกันสวมใส่ชุดผ้าไทยหรือชุดพื้นเมือง</a:t>
            </a: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มากกว่าร้อยละ 60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3351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7595" y="3546302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74906" y="5658968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694972" y="1417915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074986" y="1028700"/>
            <a:ext cx="1684900" cy="1684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5389427" y="1262432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7" y="0"/>
                </a:lnTo>
                <a:lnTo>
                  <a:pt x="1056017" y="1713618"/>
                </a:lnTo>
                <a:lnTo>
                  <a:pt x="0" y="1713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800004" y="5476712"/>
            <a:ext cx="2900236" cy="5040236"/>
          </a:xfrm>
          <a:custGeom>
            <a:avLst/>
            <a:gdLst/>
            <a:ahLst/>
            <a:cxnLst/>
            <a:rect l="l" t="t" r="r" b="b"/>
            <a:pathLst>
              <a:path w="2900236" h="5040236">
                <a:moveTo>
                  <a:pt x="0" y="0"/>
                </a:moveTo>
                <a:lnTo>
                  <a:pt x="2900236" y="0"/>
                </a:lnTo>
                <a:lnTo>
                  <a:pt x="2900236" y="5040236"/>
                </a:lnTo>
                <a:lnTo>
                  <a:pt x="0" y="5040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7214" y="7247289"/>
            <a:ext cx="2177221" cy="4929558"/>
          </a:xfrm>
          <a:custGeom>
            <a:avLst/>
            <a:gdLst/>
            <a:ahLst/>
            <a:cxnLst/>
            <a:rect l="l" t="t" r="r" b="b"/>
            <a:pathLst>
              <a:path w="2177221" h="4929558">
                <a:moveTo>
                  <a:pt x="0" y="0"/>
                </a:moveTo>
                <a:lnTo>
                  <a:pt x="2177221" y="0"/>
                </a:lnTo>
                <a:lnTo>
                  <a:pt x="2177221" y="4929558"/>
                </a:lnTo>
                <a:lnTo>
                  <a:pt x="0" y="4929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67564" y="7710370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902069" y="5885628"/>
            <a:ext cx="6764647" cy="2897956"/>
          </a:xfrm>
          <a:custGeom>
            <a:avLst/>
            <a:gdLst/>
            <a:ahLst/>
            <a:cxnLst/>
            <a:rect l="l" t="t" r="r" b="b"/>
            <a:pathLst>
              <a:path w="6764647" h="2897956">
                <a:moveTo>
                  <a:pt x="0" y="0"/>
                </a:moveTo>
                <a:lnTo>
                  <a:pt x="6764647" y="0"/>
                </a:lnTo>
                <a:lnTo>
                  <a:pt x="6764647" y="2897955"/>
                </a:lnTo>
                <a:lnTo>
                  <a:pt x="0" y="2897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5522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145283" y="3337557"/>
            <a:ext cx="5566286" cy="3934831"/>
          </a:xfrm>
          <a:custGeom>
            <a:avLst/>
            <a:gdLst/>
            <a:ahLst/>
            <a:cxnLst/>
            <a:rect l="l" t="t" r="r" b="b"/>
            <a:pathLst>
              <a:path w="5566286" h="3934831">
                <a:moveTo>
                  <a:pt x="0" y="0"/>
                </a:moveTo>
                <a:lnTo>
                  <a:pt x="5566286" y="0"/>
                </a:lnTo>
                <a:lnTo>
                  <a:pt x="5566286" y="3934831"/>
                </a:lnTo>
                <a:lnTo>
                  <a:pt x="0" y="393483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1593499" flipH="1">
            <a:off x="987653" y="6973243"/>
            <a:ext cx="1774508" cy="4114800"/>
          </a:xfrm>
          <a:custGeom>
            <a:avLst/>
            <a:gdLst/>
            <a:ahLst/>
            <a:cxnLst/>
            <a:rect l="l" t="t" r="r" b="b"/>
            <a:pathLst>
              <a:path w="1774508" h="4114800">
                <a:moveTo>
                  <a:pt x="1774507" y="0"/>
                </a:moveTo>
                <a:lnTo>
                  <a:pt x="0" y="0"/>
                </a:lnTo>
                <a:lnTo>
                  <a:pt x="0" y="4114800"/>
                </a:lnTo>
                <a:lnTo>
                  <a:pt x="1774507" y="4114800"/>
                </a:lnTo>
                <a:lnTo>
                  <a:pt x="1774507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902069" y="3333086"/>
            <a:ext cx="3230220" cy="2148097"/>
          </a:xfrm>
          <a:custGeom>
            <a:avLst/>
            <a:gdLst/>
            <a:ahLst/>
            <a:cxnLst/>
            <a:rect l="l" t="t" r="r" b="b"/>
            <a:pathLst>
              <a:path w="3230220" h="2148097">
                <a:moveTo>
                  <a:pt x="0" y="0"/>
                </a:moveTo>
                <a:lnTo>
                  <a:pt x="3230221" y="0"/>
                </a:lnTo>
                <a:lnTo>
                  <a:pt x="3230221" y="2148097"/>
                </a:lnTo>
                <a:lnTo>
                  <a:pt x="0" y="21480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457983" y="3337557"/>
            <a:ext cx="3208733" cy="2139155"/>
          </a:xfrm>
          <a:custGeom>
            <a:avLst/>
            <a:gdLst/>
            <a:ahLst/>
            <a:cxnLst/>
            <a:rect l="l" t="t" r="r" b="b"/>
            <a:pathLst>
              <a:path w="3208733" h="2139155">
                <a:moveTo>
                  <a:pt x="0" y="0"/>
                </a:moveTo>
                <a:lnTo>
                  <a:pt x="3208733" y="0"/>
                </a:lnTo>
                <a:lnTo>
                  <a:pt x="3208733" y="2139155"/>
                </a:lnTo>
                <a:lnTo>
                  <a:pt x="0" y="213915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5159847" y="2674508"/>
            <a:ext cx="89883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บุคลากรในสำนักงาน เข้าร่วมโครงการอย่างน้อย 60 คน ของจำนวนบุคลากรในสำนักงาน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09580" y="1220275"/>
            <a:ext cx="11956693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C8203"/>
                </a:solidFill>
                <a:cs typeface="Asangha SemiCondensed Bold"/>
              </a:rPr>
              <a:t>โครงการส่งเสริมวิถีวัฒนธรรมไทยตามเทศกาล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681A2"/>
                </a:solidFill>
                <a:latin typeface="Asangha SemiCondensed Bold"/>
                <a:cs typeface="Asangha SemiCondensed Bold"/>
              </a:rPr>
              <a:t>(ด้านวิถีวัฒนธรรมไทย)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98916" y="2740656"/>
            <a:ext cx="1743181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เป้าหมาย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398024" y="7590430"/>
            <a:ext cx="1744073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ผลสำเร็จ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8" name="Freeform 38"/>
          <p:cNvSpPr/>
          <p:nvPr/>
        </p:nvSpPr>
        <p:spPr>
          <a:xfrm>
            <a:off x="15853415" y="5658968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1" y="0"/>
                </a:lnTo>
                <a:lnTo>
                  <a:pt x="906471" y="906471"/>
                </a:lnTo>
                <a:lnTo>
                  <a:pt x="0" y="90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398024" y="7949205"/>
            <a:ext cx="5313546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บุคลากรในสำนักงาน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เข้าร่วมโครงการมากกว่า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 60 </a:t>
            </a:r>
            <a:r>
              <a:rPr lang="en-US" sz="21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คน</a:t>
            </a:r>
            <a:r>
              <a:rPr lang="en-US" sz="21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755303" y="2055423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7"/>
                </a:lnTo>
                <a:lnTo>
                  <a:pt x="0" y="159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058654" y="1640265"/>
            <a:ext cx="12170691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ผลการดำเนินโครงการส่งเสริมคุณธรรม 6 โครงการ ประจำปีงบประมาณ พ.ศ. 2567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EC8203"/>
                </a:solidFill>
                <a:cs typeface="Asangha SemiCondensed Bold"/>
              </a:rPr>
              <a:t>หน่วยงาน สำนักงานบริหารกองทุนเพื่อส่งเสริมการอนุรักษ์พลังงาน 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EC8203"/>
                </a:solidFill>
                <a:cs typeface="Asangha SemiCondensed Bold"/>
              </a:rPr>
              <a:t>สำนักงานนโยบายและแผนพลังงาน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428675" y="6469745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28131" y="7893742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5" y="0"/>
                </a:lnTo>
                <a:lnTo>
                  <a:pt x="2203795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121112" y="8000472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6"/>
                </a:lnTo>
                <a:lnTo>
                  <a:pt x="0" y="4945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450367" y="82262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909779" y="864490"/>
            <a:ext cx="1684900" cy="168490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589746" y="1663192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3" y="0"/>
                </a:lnTo>
                <a:lnTo>
                  <a:pt x="1134673" y="1134673"/>
                </a:lnTo>
                <a:lnTo>
                  <a:pt x="0" y="113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522204" y="2797865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1" y="0"/>
                </a:lnTo>
                <a:lnTo>
                  <a:pt x="906471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058654" y="3311266"/>
            <a:ext cx="12170691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3839"/>
              </a:lnSpc>
            </a:pP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             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บุคคลากรให้ความร่วมมือเป็นอย่างดี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F681A2"/>
                </a:solidFill>
                <a:latin typeface="Asangha SemiCondensed Bold"/>
                <a:cs typeface="Asangha SemiCondensed Bold"/>
              </a:rPr>
              <a:t>มีผลสำเร็จ</a:t>
            </a:r>
            <a:r>
              <a:rPr lang="en-US" sz="2399" dirty="0">
                <a:solidFill>
                  <a:srgbClr val="F681A2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F681A2"/>
                </a:solidFill>
                <a:latin typeface="Asangha SemiCondensed Bold"/>
                <a:cs typeface="Asangha SemiCondensed Bold"/>
              </a:rPr>
              <a:t>ร้อยละ</a:t>
            </a:r>
            <a:r>
              <a:rPr lang="en-US" sz="2399" dirty="0">
                <a:solidFill>
                  <a:srgbClr val="F681A2"/>
                </a:solidFill>
                <a:latin typeface="Asangha SemiCondensed Bold"/>
                <a:cs typeface="Asangha SemiCondensed Bold"/>
              </a:rPr>
              <a:t> 100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ของโครงการ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/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กิจกรรมทั้งหมด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บุคลากรมีการปรับเปลี่ยนพฤติกรรมเพื่อสร้างประโยชน์ต่อส่วนรวม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และตนเองที่ดีขึ้น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เช่น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การทำกิจกรรมประหยัดพลังงานภายในสำนักงาน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เพื่อลดค่าไฟฟ้าของสำนักงาน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และการทำกิจกรรม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5 ส.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เพื่อสภาพแวดล้อมการทำงานที่สะอาด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ปราศจากสิ่งสกปรก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และมีการตระหนัก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ในค่านิยมอันดี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และวัฒนธรรมเรื่องความซื่อสัตย์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สุจริต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มีคุณธรรมอันมั่นคง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เพื่อให้หน่วยงานปลอดการทุจริตคอร์รัปชั่น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เช่น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การทำกิจกรรมการต่อต้านการทุจริต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คอร์รัปชั่น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และมีการส่งต่อความสุขให้กับ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ผู้ที่ขาดได้มีโอกาสที่จะเรียนรู้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ศึกษา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เพื่อประโยชน์ต่อสังคม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เช่น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การรับบบริจาคปฏิทินจากบุคคลากร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เพื่อนำไปให้มูลนิธิช่วยคนตาบอดแห่งประเทศไทย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รวมถึงมีการส่งเสริมวิถีวัฒนธรรมไทย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เช่น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การทำกิจกรรมรณรงค์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แต่งผ้าไทย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/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ผ้าพื้นเมือง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และการจัดกิจกรรม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เนื่องในวันสงกรานต์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เพื่ออนุรักษ์วัฒนธรรมประเพณีที่ดีงามของไทย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และเกิดความภาคภูมิใจในการเข้าร่วมกิจกรรม</a:t>
            </a:r>
            <a:r>
              <a:rPr lang="en-US" sz="2399" dirty="0">
                <a:solidFill>
                  <a:srgbClr val="513015"/>
                </a:solidFill>
                <a:latin typeface="Asangha SemiCondensed Bold"/>
                <a:cs typeface="Asangha SemiCondensed Bold"/>
              </a:rPr>
              <a:t> </a:t>
            </a:r>
            <a:r>
              <a:rPr lang="en-US" sz="2399" dirty="0" err="1">
                <a:solidFill>
                  <a:srgbClr val="513015"/>
                </a:solidFill>
                <a:latin typeface="Asangha SemiCondensed Bold"/>
                <a:cs typeface="Asangha SemiCondensed Bold"/>
              </a:rPr>
              <a:t>วันสำคัญของไทย</a:t>
            </a:r>
            <a:endParaRPr lang="en-US" sz="2399" dirty="0">
              <a:solidFill>
                <a:srgbClr val="513015"/>
              </a:solidFill>
              <a:latin typeface="Asangha SemiCondensed Bold"/>
              <a:cs typeface="Asangha SemiCondensed Bold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224220" y="1198613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8" y="0"/>
                </a:lnTo>
                <a:lnTo>
                  <a:pt x="1056018" y="1713619"/>
                </a:lnTo>
                <a:lnTo>
                  <a:pt x="0" y="17136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867376" y="7656571"/>
            <a:ext cx="2785773" cy="4079228"/>
          </a:xfrm>
          <a:custGeom>
            <a:avLst/>
            <a:gdLst/>
            <a:ahLst/>
            <a:cxnLst/>
            <a:rect l="l" t="t" r="r" b="b"/>
            <a:pathLst>
              <a:path w="2785773" h="4079228">
                <a:moveTo>
                  <a:pt x="0" y="0"/>
                </a:moveTo>
                <a:lnTo>
                  <a:pt x="2785772" y="0"/>
                </a:lnTo>
                <a:lnTo>
                  <a:pt x="2785772" y="4079228"/>
                </a:lnTo>
                <a:lnTo>
                  <a:pt x="0" y="40792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1593499" flipH="1">
            <a:off x="2511929" y="8130940"/>
            <a:ext cx="1774508" cy="4114800"/>
          </a:xfrm>
          <a:custGeom>
            <a:avLst/>
            <a:gdLst/>
            <a:ahLst/>
            <a:cxnLst/>
            <a:rect l="l" t="t" r="r" b="b"/>
            <a:pathLst>
              <a:path w="1774508" h="4114800">
                <a:moveTo>
                  <a:pt x="1774507" y="0"/>
                </a:moveTo>
                <a:lnTo>
                  <a:pt x="0" y="0"/>
                </a:lnTo>
                <a:lnTo>
                  <a:pt x="0" y="4114800"/>
                </a:lnTo>
                <a:lnTo>
                  <a:pt x="1774507" y="4114800"/>
                </a:lnTo>
                <a:lnTo>
                  <a:pt x="1774507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680944" y="5527979"/>
            <a:ext cx="2900236" cy="5040236"/>
          </a:xfrm>
          <a:custGeom>
            <a:avLst/>
            <a:gdLst/>
            <a:ahLst/>
            <a:cxnLst/>
            <a:rect l="l" t="t" r="r" b="b"/>
            <a:pathLst>
              <a:path w="2900236" h="5040236">
                <a:moveTo>
                  <a:pt x="0" y="0"/>
                </a:moveTo>
                <a:lnTo>
                  <a:pt x="2900236" y="0"/>
                </a:lnTo>
                <a:lnTo>
                  <a:pt x="2900236" y="5040236"/>
                </a:lnTo>
                <a:lnTo>
                  <a:pt x="0" y="50402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829221" y="7393574"/>
            <a:ext cx="1431040" cy="2893426"/>
          </a:xfrm>
          <a:custGeom>
            <a:avLst/>
            <a:gdLst/>
            <a:ahLst/>
            <a:cxnLst/>
            <a:rect l="l" t="t" r="r" b="b"/>
            <a:pathLst>
              <a:path w="1431040" h="2893426">
                <a:moveTo>
                  <a:pt x="0" y="0"/>
                </a:moveTo>
                <a:lnTo>
                  <a:pt x="1431041" y="0"/>
                </a:lnTo>
                <a:lnTo>
                  <a:pt x="1431041" y="2893426"/>
                </a:lnTo>
                <a:lnTo>
                  <a:pt x="0" y="289342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317214" y="7431674"/>
            <a:ext cx="2177221" cy="4929558"/>
          </a:xfrm>
          <a:custGeom>
            <a:avLst/>
            <a:gdLst/>
            <a:ahLst/>
            <a:cxnLst/>
            <a:rect l="l" t="t" r="r" b="b"/>
            <a:pathLst>
              <a:path w="2177221" h="4929558">
                <a:moveTo>
                  <a:pt x="0" y="0"/>
                </a:moveTo>
                <a:lnTo>
                  <a:pt x="2177221" y="0"/>
                </a:lnTo>
                <a:lnTo>
                  <a:pt x="2177221" y="4929558"/>
                </a:lnTo>
                <a:lnTo>
                  <a:pt x="0" y="492955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25978" y="7986975"/>
            <a:ext cx="559693" cy="4447891"/>
          </a:xfrm>
          <a:custGeom>
            <a:avLst/>
            <a:gdLst/>
            <a:ahLst/>
            <a:cxnLst/>
            <a:rect l="l" t="t" r="r" b="b"/>
            <a:pathLst>
              <a:path w="559693" h="4447891">
                <a:moveTo>
                  <a:pt x="0" y="0"/>
                </a:moveTo>
                <a:lnTo>
                  <a:pt x="559693" y="0"/>
                </a:lnTo>
                <a:lnTo>
                  <a:pt x="559693" y="4447891"/>
                </a:lnTo>
                <a:lnTo>
                  <a:pt x="0" y="44478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32831" y="4258293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7" y="0"/>
                </a:lnTo>
                <a:lnTo>
                  <a:pt x="1597197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98157" y="6461230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20547" y="2618609"/>
            <a:ext cx="929821" cy="929821"/>
          </a:xfrm>
          <a:custGeom>
            <a:avLst/>
            <a:gdLst/>
            <a:ahLst/>
            <a:cxnLst/>
            <a:rect l="l" t="t" r="r" b="b"/>
            <a:pathLst>
              <a:path w="929821" h="929821">
                <a:moveTo>
                  <a:pt x="0" y="0"/>
                </a:moveTo>
                <a:lnTo>
                  <a:pt x="929820" y="0"/>
                </a:lnTo>
                <a:lnTo>
                  <a:pt x="929820" y="929821"/>
                </a:lnTo>
                <a:lnTo>
                  <a:pt x="0" y="929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66057" y="3095194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1"/>
                </a:lnTo>
                <a:lnTo>
                  <a:pt x="0" y="90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909779" y="864490"/>
            <a:ext cx="1684900" cy="16849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355025" y="6779552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2673019" y="3750080"/>
            <a:ext cx="3508427" cy="5126709"/>
            <a:chOff x="0" y="0"/>
            <a:chExt cx="10718800" cy="15662910"/>
          </a:xfrm>
        </p:grpSpPr>
        <p:sp>
          <p:nvSpPr>
            <p:cNvPr id="29" name="Freeform 29"/>
            <p:cNvSpPr/>
            <p:nvPr/>
          </p:nvSpPr>
          <p:spPr>
            <a:xfrm>
              <a:off x="-1270" y="0"/>
              <a:ext cx="10720070" cy="15664180"/>
            </a:xfrm>
            <a:custGeom>
              <a:avLst/>
              <a:gdLst/>
              <a:ahLst/>
              <a:cxnLst/>
              <a:rect l="l" t="t" r="r" b="b"/>
              <a:pathLst>
                <a:path w="10720070" h="15664180">
                  <a:moveTo>
                    <a:pt x="10720070" y="1308100"/>
                  </a:moveTo>
                  <a:lnTo>
                    <a:pt x="10720070" y="14356080"/>
                  </a:lnTo>
                  <a:cubicBezTo>
                    <a:pt x="10720070" y="14716761"/>
                    <a:pt x="10450830" y="15010130"/>
                    <a:pt x="10118090" y="15010130"/>
                  </a:cubicBezTo>
                  <a:lnTo>
                    <a:pt x="10116820" y="15010130"/>
                  </a:lnTo>
                  <a:cubicBezTo>
                    <a:pt x="10116820" y="15370811"/>
                    <a:pt x="9847580" y="15664180"/>
                    <a:pt x="9514840" y="15664180"/>
                  </a:cubicBezTo>
                  <a:lnTo>
                    <a:pt x="1209040" y="15664180"/>
                  </a:lnTo>
                  <a:cubicBezTo>
                    <a:pt x="876300" y="15664180"/>
                    <a:pt x="607060" y="15372080"/>
                    <a:pt x="607060" y="15010130"/>
                  </a:cubicBezTo>
                  <a:lnTo>
                    <a:pt x="601980" y="15010130"/>
                  </a:lnTo>
                  <a:cubicBezTo>
                    <a:pt x="269240" y="15010130"/>
                    <a:pt x="0" y="14718030"/>
                    <a:pt x="0" y="14356080"/>
                  </a:cubicBezTo>
                  <a:lnTo>
                    <a:pt x="0" y="1308100"/>
                  </a:lnTo>
                  <a:cubicBezTo>
                    <a:pt x="0" y="947420"/>
                    <a:pt x="269240" y="654050"/>
                    <a:pt x="601980" y="654050"/>
                  </a:cubicBezTo>
                  <a:lnTo>
                    <a:pt x="607060" y="654050"/>
                  </a:lnTo>
                  <a:cubicBezTo>
                    <a:pt x="607060" y="292100"/>
                    <a:pt x="876300" y="0"/>
                    <a:pt x="1209040" y="0"/>
                  </a:cubicBezTo>
                  <a:lnTo>
                    <a:pt x="9516109" y="0"/>
                  </a:lnTo>
                  <a:cubicBezTo>
                    <a:pt x="9848850" y="0"/>
                    <a:pt x="10118090" y="292100"/>
                    <a:pt x="10118090" y="654050"/>
                  </a:cubicBezTo>
                  <a:lnTo>
                    <a:pt x="10119359" y="654050"/>
                  </a:lnTo>
                  <a:cubicBezTo>
                    <a:pt x="10450830" y="654050"/>
                    <a:pt x="10720070" y="946150"/>
                    <a:pt x="10720070" y="1308100"/>
                  </a:cubicBezTo>
                  <a:close/>
                </a:path>
              </a:pathLst>
            </a:custGeom>
            <a:blipFill>
              <a:blip r:embed="rId14"/>
              <a:stretch>
                <a:fillRect l="-1702" r="-1702"/>
              </a:stretch>
            </a:blipFill>
            <a:ln w="28575" cap="sq">
              <a:solidFill>
                <a:srgbClr val="906C48"/>
              </a:solidFill>
              <a:prstDash val="solid"/>
              <a:miter/>
            </a:ln>
          </p:spPr>
        </p:sp>
      </p:grpSp>
      <p:sp>
        <p:nvSpPr>
          <p:cNvPr id="30" name="Freeform 30"/>
          <p:cNvSpPr/>
          <p:nvPr/>
        </p:nvSpPr>
        <p:spPr>
          <a:xfrm>
            <a:off x="1224220" y="1198613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8" y="0"/>
                </a:lnTo>
                <a:lnTo>
                  <a:pt x="1056018" y="1713619"/>
                </a:lnTo>
                <a:lnTo>
                  <a:pt x="0" y="17136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6350235" y="4063967"/>
            <a:ext cx="3214644" cy="4460044"/>
            <a:chOff x="0" y="0"/>
            <a:chExt cx="3350260" cy="4648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18"/>
              <a:stretch>
                <a:fillRect t="-3687" b="-3687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19"/>
              <a:stretch>
                <a:fillRect t="-2658" b="-2658"/>
              </a:stretch>
            </a:blip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9814266" y="4063967"/>
            <a:ext cx="3163971" cy="4389740"/>
            <a:chOff x="0" y="0"/>
            <a:chExt cx="3350260" cy="46482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20"/>
              <a:stretch>
                <a:fillRect t="-3687" b="-3687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21"/>
              <a:stretch>
                <a:fillRect t="-2658" b="-2658"/>
              </a:stretch>
            </a:blip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3149687" y="4063967"/>
            <a:ext cx="3163971" cy="4389740"/>
            <a:chOff x="0" y="0"/>
            <a:chExt cx="3350260" cy="46482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22"/>
              <a:stretch>
                <a:fillRect t="-3687" b="-3687"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23"/>
              <a:stretch>
                <a:fillRect t="-2658" b="-2658"/>
              </a:stretch>
            </a:blipFill>
          </p:spPr>
        </p:sp>
      </p:grpSp>
      <p:sp>
        <p:nvSpPr>
          <p:cNvPr id="41" name="Freeform 41"/>
          <p:cNvSpPr/>
          <p:nvPr/>
        </p:nvSpPr>
        <p:spPr>
          <a:xfrm>
            <a:off x="14985457" y="8122720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6" y="0"/>
                </a:lnTo>
                <a:lnTo>
                  <a:pt x="2203796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3585866" y="8310279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7"/>
                </a:lnTo>
                <a:lnTo>
                  <a:pt x="0" y="49459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2866480" y="1442589"/>
            <a:ext cx="13186443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EC8203"/>
                </a:solidFill>
                <a:cs typeface="Asangha SemiCondensed Bold"/>
              </a:rPr>
              <a:t>ประกาศเจตนารมณ์เป็นองค์กรคุณธรรม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EC8203"/>
                </a:solidFill>
                <a:latin typeface="Asangha SemiCondensed Bold"/>
                <a:cs typeface="Asangha SemiCondensed Bold"/>
              </a:rPr>
              <a:t>ประจำปีงบประมาณ พ.ศ. 2567</a:t>
            </a:r>
          </a:p>
        </p:txBody>
      </p:sp>
      <p:sp>
        <p:nvSpPr>
          <p:cNvPr id="44" name="Freeform 44"/>
          <p:cNvSpPr/>
          <p:nvPr/>
        </p:nvSpPr>
        <p:spPr>
          <a:xfrm>
            <a:off x="15897682" y="8213503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32831" y="4258293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7" y="0"/>
                </a:lnTo>
                <a:lnTo>
                  <a:pt x="1597197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66918" y="6461230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35177" y="7028567"/>
            <a:ext cx="1666760" cy="1666760"/>
          </a:xfrm>
          <a:custGeom>
            <a:avLst/>
            <a:gdLst/>
            <a:ahLst/>
            <a:cxnLst/>
            <a:rect l="l" t="t" r="r" b="b"/>
            <a:pathLst>
              <a:path w="1666760" h="1666760">
                <a:moveTo>
                  <a:pt x="0" y="0"/>
                </a:moveTo>
                <a:lnTo>
                  <a:pt x="1666760" y="0"/>
                </a:lnTo>
                <a:lnTo>
                  <a:pt x="1666760" y="1666760"/>
                </a:lnTo>
                <a:lnTo>
                  <a:pt x="0" y="1666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09779" y="864490"/>
            <a:ext cx="1684900" cy="1684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428675" y="6469745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28131" y="7893742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5" y="0"/>
                </a:lnTo>
                <a:lnTo>
                  <a:pt x="2203795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450367" y="82262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121112" y="8000472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6"/>
                </a:lnTo>
                <a:lnTo>
                  <a:pt x="0" y="49459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219292" y="3423069"/>
            <a:ext cx="3077766" cy="946413"/>
          </a:xfrm>
          <a:custGeom>
            <a:avLst/>
            <a:gdLst/>
            <a:ahLst/>
            <a:cxnLst/>
            <a:rect l="l" t="t" r="r" b="b"/>
            <a:pathLst>
              <a:path w="3077766" h="946413">
                <a:moveTo>
                  <a:pt x="0" y="0"/>
                </a:moveTo>
                <a:lnTo>
                  <a:pt x="3077766" y="0"/>
                </a:lnTo>
                <a:lnTo>
                  <a:pt x="3077766" y="946413"/>
                </a:lnTo>
                <a:lnTo>
                  <a:pt x="0" y="9464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866480" y="1461639"/>
            <a:ext cx="12364949" cy="177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EC8203"/>
                </a:solidFill>
                <a:cs typeface="Asangha SemiCondensed Bold"/>
              </a:rPr>
              <a:t>คุณธรรมเป้าหมาย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EC8203"/>
                </a:solidFill>
                <a:cs typeface="Asangha SemiCondensed Bold"/>
              </a:rPr>
              <a:t>ของสำนักงานบริหารกองทุนเพื่อส่งเสริมการอนุรักษ์พลังงาน</a:t>
            </a:r>
          </a:p>
        </p:txBody>
      </p:sp>
      <p:sp>
        <p:nvSpPr>
          <p:cNvPr id="32" name="Freeform 32"/>
          <p:cNvSpPr/>
          <p:nvPr/>
        </p:nvSpPr>
        <p:spPr>
          <a:xfrm>
            <a:off x="2205326" y="5514817"/>
            <a:ext cx="3077766" cy="946413"/>
          </a:xfrm>
          <a:custGeom>
            <a:avLst/>
            <a:gdLst/>
            <a:ahLst/>
            <a:cxnLst/>
            <a:rect l="l" t="t" r="r" b="b"/>
            <a:pathLst>
              <a:path w="3077766" h="946413">
                <a:moveTo>
                  <a:pt x="0" y="0"/>
                </a:moveTo>
                <a:lnTo>
                  <a:pt x="3077766" y="0"/>
                </a:lnTo>
                <a:lnTo>
                  <a:pt x="3077766" y="946413"/>
                </a:lnTo>
                <a:lnTo>
                  <a:pt x="0" y="9464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758175" y="4907933"/>
            <a:ext cx="10799583" cy="45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513015"/>
                </a:solidFill>
                <a:cs typeface="Asangha SemiCondensed Semi-Bold"/>
              </a:rPr>
              <a:t>กระตือรือร้นในการหาความรู้เพื่อพัฒนาการทำงานและการใช้ชีวิต </a:t>
            </a:r>
            <a:r>
              <a:rPr lang="en-US" sz="2700">
                <a:solidFill>
                  <a:srgbClr val="EC8203"/>
                </a:solidFill>
                <a:latin typeface="Asangha SemiCondensed Semi-Bold"/>
                <a:cs typeface="Asangha SemiCondensed Semi-Bold"/>
              </a:rPr>
              <a:t>(วินัย)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44209" y="4321857"/>
            <a:ext cx="11090046" cy="45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513015"/>
                </a:solidFill>
                <a:cs typeface="Asangha SemiCondensed Semi-Bold"/>
              </a:rPr>
              <a:t>การใช้ทรัพยากรอย่างคุ้มค่า ไม่ฟุ่มเฟือย ปฏิบัติตนตามฐานานุรูป </a:t>
            </a:r>
            <a:r>
              <a:rPr lang="en-US" sz="2700">
                <a:solidFill>
                  <a:srgbClr val="EC8203"/>
                </a:solidFill>
                <a:latin typeface="Asangha SemiCondensed Semi-Bold"/>
                <a:cs typeface="Asangha SemiCondensed Semi-Bold"/>
              </a:rPr>
              <a:t>(พอเพียง)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758175" y="6413605"/>
            <a:ext cx="10799583" cy="140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513015"/>
                </a:solidFill>
                <a:cs typeface="Asangha SemiCondensed Semi-Bold"/>
              </a:rPr>
              <a:t>แสดงออกซึ่งความเคารพในสถาบันหลักของประเทศ อันได้แก่ ชาติ ศาสนา พระมหากษัตริย์ และการปกครองระบอบประชาธิปไตยอันมีพระมหากษัตริย์ทรงเป็นประมุข </a:t>
            </a:r>
            <a:r>
              <a:rPr lang="en-US" sz="2700">
                <a:solidFill>
                  <a:srgbClr val="EC8203"/>
                </a:solidFill>
                <a:latin typeface="Asangha SemiCondensed Semi-Bold"/>
                <a:cs typeface="Asangha SemiCondensed Semi-Bold"/>
              </a:rPr>
              <a:t>(กตัญญู)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758175" y="7954750"/>
            <a:ext cx="10799583" cy="45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513015"/>
                </a:solidFill>
                <a:cs typeface="Asangha SemiCondensed Semi-Bold"/>
              </a:rPr>
              <a:t>เป็นหน่วยงานที่ประชาชนเชื่อมั่นในความซื่อสัตย์สุจริต </a:t>
            </a:r>
            <a:r>
              <a:rPr lang="en-US" sz="2700">
                <a:solidFill>
                  <a:srgbClr val="EC8203"/>
                </a:solidFill>
                <a:latin typeface="Asangha SemiCondensed Semi-Bold"/>
                <a:cs typeface="Asangha SemiCondensed Semi-Bold"/>
              </a:rPr>
              <a:t>(สุจริต)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744209" y="8543394"/>
            <a:ext cx="10799583" cy="45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513015"/>
                </a:solidFill>
                <a:cs typeface="Asangha SemiCondensed Semi-Bold"/>
              </a:rPr>
              <a:t>มีจิตสาธารณะ พร้อมให้ความช่วยเหลือสังคม </a:t>
            </a:r>
            <a:r>
              <a:rPr lang="en-US" sz="2700">
                <a:solidFill>
                  <a:srgbClr val="EC8203"/>
                </a:solidFill>
                <a:latin typeface="Asangha SemiCondensed Semi-Bold"/>
                <a:cs typeface="Asangha SemiCondensed Semi-Bold"/>
              </a:rPr>
              <a:t>(จิตอาสา)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314440" y="3604942"/>
            <a:ext cx="285953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FE5B0"/>
                </a:solidFill>
                <a:cs typeface="Asangha SemiCondensed Bold"/>
              </a:rPr>
              <a:t>ปัญหาที่อยากแก้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328406" y="5734703"/>
            <a:ext cx="285953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FE5B0"/>
                </a:solidFill>
                <a:cs typeface="Asangha SemiCondensed Bold"/>
              </a:rPr>
              <a:t>ความดีที่อยากทำ</a:t>
            </a:r>
          </a:p>
        </p:txBody>
      </p:sp>
      <p:sp>
        <p:nvSpPr>
          <p:cNvPr id="40" name="Freeform 40"/>
          <p:cNvSpPr/>
          <p:nvPr/>
        </p:nvSpPr>
        <p:spPr>
          <a:xfrm>
            <a:off x="1224220" y="1198613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8" y="0"/>
                </a:lnTo>
                <a:lnTo>
                  <a:pt x="1056018" y="1713619"/>
                </a:lnTo>
                <a:lnTo>
                  <a:pt x="0" y="17136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2892883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19"/>
                </a:lnTo>
                <a:lnTo>
                  <a:pt x="0" y="1655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928131" y="3571801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7" y="0"/>
                </a:lnTo>
                <a:lnTo>
                  <a:pt x="1597197" y="1597197"/>
                </a:lnTo>
                <a:lnTo>
                  <a:pt x="0" y="159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608681" y="5308475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3" y="0"/>
                </a:lnTo>
                <a:lnTo>
                  <a:pt x="1134673" y="1134673"/>
                </a:lnTo>
                <a:lnTo>
                  <a:pt x="0" y="113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35177" y="6249651"/>
            <a:ext cx="1666760" cy="1666760"/>
          </a:xfrm>
          <a:custGeom>
            <a:avLst/>
            <a:gdLst/>
            <a:ahLst/>
            <a:cxnLst/>
            <a:rect l="l" t="t" r="r" b="b"/>
            <a:pathLst>
              <a:path w="1666760" h="1666760">
                <a:moveTo>
                  <a:pt x="0" y="0"/>
                </a:moveTo>
                <a:lnTo>
                  <a:pt x="1666760" y="0"/>
                </a:lnTo>
                <a:lnTo>
                  <a:pt x="1666760" y="1666760"/>
                </a:lnTo>
                <a:lnTo>
                  <a:pt x="0" y="1666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09779" y="864490"/>
            <a:ext cx="1684900" cy="1684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428675" y="6469745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28131" y="7893742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5" y="0"/>
                </a:lnTo>
                <a:lnTo>
                  <a:pt x="2203795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450367" y="82262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121112" y="8127421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7"/>
                </a:lnTo>
                <a:lnTo>
                  <a:pt x="0" y="4945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866480" y="1471164"/>
            <a:ext cx="12364949" cy="159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กำหนดโครงการส่งเสริมคุณธรรมและคุณธรรมเป้าหมาย จำนวน 6 เรื่อง</a:t>
            </a:r>
          </a:p>
        </p:txBody>
      </p:sp>
      <p:sp>
        <p:nvSpPr>
          <p:cNvPr id="31" name="TextBox 31"/>
          <p:cNvSpPr txBox="1"/>
          <p:nvPr/>
        </p:nvSpPr>
        <p:spPr>
          <a:xfrm rot="-98936">
            <a:off x="2440854" y="3546478"/>
            <a:ext cx="2210173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EB2030"/>
                </a:solidFill>
                <a:cs typeface="Asangha SemiCondensed Bold"/>
              </a:rPr>
              <a:t>พอเพียง</a:t>
            </a:r>
          </a:p>
        </p:txBody>
      </p:sp>
      <p:sp>
        <p:nvSpPr>
          <p:cNvPr id="32" name="TextBox 32"/>
          <p:cNvSpPr txBox="1"/>
          <p:nvPr/>
        </p:nvSpPr>
        <p:spPr>
          <a:xfrm rot="-98936">
            <a:off x="2333628" y="5666571"/>
            <a:ext cx="2210173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 err="1">
                <a:solidFill>
                  <a:srgbClr val="EB2030"/>
                </a:solidFill>
                <a:cs typeface="Asangha SemiCondensed Bold"/>
              </a:rPr>
              <a:t>สุจริต</a:t>
            </a:r>
            <a:endParaRPr lang="en-US" sz="3999" dirty="0">
              <a:solidFill>
                <a:srgbClr val="EB2030"/>
              </a:solidFill>
              <a:cs typeface="Asangha SemiCondensed Bold"/>
            </a:endParaRPr>
          </a:p>
        </p:txBody>
      </p:sp>
      <p:sp>
        <p:nvSpPr>
          <p:cNvPr id="33" name="TextBox 33"/>
          <p:cNvSpPr txBox="1"/>
          <p:nvPr/>
        </p:nvSpPr>
        <p:spPr>
          <a:xfrm rot="89347">
            <a:off x="2224109" y="4597603"/>
            <a:ext cx="2426219" cy="5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 err="1">
                <a:solidFill>
                  <a:srgbClr val="FBB832"/>
                </a:solidFill>
                <a:cs typeface="Asangha SemiCondensed Heavy"/>
              </a:rPr>
              <a:t>กตัญญู</a:t>
            </a:r>
            <a:endParaRPr lang="en-US" sz="3999" dirty="0">
              <a:solidFill>
                <a:srgbClr val="FBB832"/>
              </a:solidFill>
              <a:cs typeface="Asangha SemiCondensed Heavy"/>
            </a:endParaRPr>
          </a:p>
        </p:txBody>
      </p:sp>
      <p:sp>
        <p:nvSpPr>
          <p:cNvPr id="34" name="TextBox 34"/>
          <p:cNvSpPr txBox="1"/>
          <p:nvPr/>
        </p:nvSpPr>
        <p:spPr>
          <a:xfrm rot="89347">
            <a:off x="2224109" y="6715855"/>
            <a:ext cx="2426219" cy="5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 err="1">
                <a:solidFill>
                  <a:srgbClr val="FBB832"/>
                </a:solidFill>
                <a:cs typeface="Asangha SemiCondensed Heavy"/>
              </a:rPr>
              <a:t>จิตอาสา</a:t>
            </a:r>
            <a:endParaRPr lang="en-US" sz="3999" dirty="0">
              <a:solidFill>
                <a:srgbClr val="FBB832"/>
              </a:solidFill>
              <a:cs typeface="Asangha SemiCondensed Heavy"/>
            </a:endParaRPr>
          </a:p>
        </p:txBody>
      </p:sp>
      <p:sp>
        <p:nvSpPr>
          <p:cNvPr id="35" name="TextBox 35"/>
          <p:cNvSpPr txBox="1"/>
          <p:nvPr/>
        </p:nvSpPr>
        <p:spPr>
          <a:xfrm rot="-98936">
            <a:off x="2603371" y="7735743"/>
            <a:ext cx="3770325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EB2030"/>
                </a:solidFill>
                <a:cs typeface="Asangha SemiCondensed Bold"/>
              </a:rPr>
              <a:t>วิถีวัฒนธรรมไทย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658546" y="3504258"/>
            <a:ext cx="1109004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โครงการปรับเปลี่ยนพฤติกรรมรักษ์พลังงาน (3ป. ปิด เปลี่ยน ปลูก)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58546" y="4564304"/>
            <a:ext cx="1109004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โครงการ 5 ส. / 5 S เพิ่มประสิทธิภาพการทำงาน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58546" y="5624351"/>
            <a:ext cx="1109004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513015"/>
                </a:solidFill>
                <a:cs typeface="Asangha SemiCondensed Bold"/>
              </a:rPr>
              <a:t>โครงการประกาศเจตนารมณ์ต่อต้านการทุจริต คอร์รัปชั่น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58546" y="6682557"/>
            <a:ext cx="1109004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513015"/>
                </a:solidFill>
                <a:cs typeface="Asangha SemiCondensed Bold"/>
              </a:rPr>
              <a:t>โครงการปฏิทินปีเก่า เราขอ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556914" y="7634027"/>
            <a:ext cx="11090046" cy="45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l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513015"/>
                </a:solidFill>
                <a:latin typeface="Asangha SemiCondensed Bold"/>
                <a:cs typeface="Asangha SemiCondensed Bold"/>
              </a:rPr>
              <a:t>โครงการกิจกรรมรณรงค์แต่งผ้าไทย/ผ้าพื้นเมือง วิถีวัฒนธรรมไทย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556914" y="8343956"/>
            <a:ext cx="1109004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513015"/>
                </a:solidFill>
                <a:cs typeface="Asangha SemiCondensed Bold"/>
              </a:rPr>
              <a:t>โครงการส่งเสริมวิถีวัฒนธรรมไทยตามเทศกาล</a:t>
            </a:r>
          </a:p>
        </p:txBody>
      </p:sp>
      <p:sp>
        <p:nvSpPr>
          <p:cNvPr id="42" name="Freeform 42"/>
          <p:cNvSpPr/>
          <p:nvPr/>
        </p:nvSpPr>
        <p:spPr>
          <a:xfrm>
            <a:off x="1224220" y="1198613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8" y="0"/>
                </a:lnTo>
                <a:lnTo>
                  <a:pt x="1056018" y="1713619"/>
                </a:lnTo>
                <a:lnTo>
                  <a:pt x="0" y="17136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32831" y="4258293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7" y="0"/>
                </a:lnTo>
                <a:lnTo>
                  <a:pt x="1597197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98157" y="6461230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20547" y="2618609"/>
            <a:ext cx="929821" cy="929821"/>
          </a:xfrm>
          <a:custGeom>
            <a:avLst/>
            <a:gdLst/>
            <a:ahLst/>
            <a:cxnLst/>
            <a:rect l="l" t="t" r="r" b="b"/>
            <a:pathLst>
              <a:path w="929821" h="929821">
                <a:moveTo>
                  <a:pt x="0" y="0"/>
                </a:moveTo>
                <a:lnTo>
                  <a:pt x="929820" y="0"/>
                </a:lnTo>
                <a:lnTo>
                  <a:pt x="929820" y="929821"/>
                </a:lnTo>
                <a:lnTo>
                  <a:pt x="0" y="929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66057" y="3095194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1"/>
                </a:lnTo>
                <a:lnTo>
                  <a:pt x="0" y="90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909779" y="864490"/>
            <a:ext cx="1684900" cy="16849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355025" y="6779552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24220" y="1198613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8" y="0"/>
                </a:lnTo>
                <a:lnTo>
                  <a:pt x="1056018" y="1713619"/>
                </a:lnTo>
                <a:lnTo>
                  <a:pt x="0" y="1713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985457" y="8122720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6" y="0"/>
                </a:lnTo>
                <a:lnTo>
                  <a:pt x="2203796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897682" y="8213503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866480" y="4081929"/>
            <a:ext cx="6438469" cy="4040791"/>
          </a:xfrm>
          <a:custGeom>
            <a:avLst/>
            <a:gdLst/>
            <a:ahLst/>
            <a:cxnLst/>
            <a:rect l="l" t="t" r="r" b="b"/>
            <a:pathLst>
              <a:path w="6438469" h="4040791">
                <a:moveTo>
                  <a:pt x="0" y="0"/>
                </a:moveTo>
                <a:lnTo>
                  <a:pt x="6438469" y="0"/>
                </a:lnTo>
                <a:lnTo>
                  <a:pt x="6438469" y="4040791"/>
                </a:lnTo>
                <a:lnTo>
                  <a:pt x="0" y="404079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50124" y="4081929"/>
            <a:ext cx="5581305" cy="4040791"/>
          </a:xfrm>
          <a:custGeom>
            <a:avLst/>
            <a:gdLst/>
            <a:ahLst/>
            <a:cxnLst/>
            <a:rect l="l" t="t" r="r" b="b"/>
            <a:pathLst>
              <a:path w="5581305" h="4040791">
                <a:moveTo>
                  <a:pt x="0" y="0"/>
                </a:moveTo>
                <a:lnTo>
                  <a:pt x="5581305" y="0"/>
                </a:lnTo>
                <a:lnTo>
                  <a:pt x="5581305" y="4040791"/>
                </a:lnTo>
                <a:lnTo>
                  <a:pt x="0" y="40407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585866" y="8310279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7"/>
                </a:lnTo>
                <a:lnTo>
                  <a:pt x="0" y="49459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866480" y="1480689"/>
            <a:ext cx="13186443" cy="237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C8203"/>
                </a:solidFill>
                <a:cs typeface="Asangha SemiCondensed Bold"/>
              </a:rPr>
              <a:t>แผนปฏิบัติการด้านการส่งเสริมคุณธรรมของ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สำนักงานบริหารกองทุนเพื่อส่งเสริมการอนุรักษ์พลังงาน (ส.กทอ.)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ประจำปีงบประมาณ พ.ศ. 2567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550253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5" y="0"/>
                </a:lnTo>
                <a:lnTo>
                  <a:pt x="8859075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46688" y="4702770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7" y="0"/>
                </a:lnTo>
                <a:lnTo>
                  <a:pt x="1597197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418121" y="3434328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3" y="0"/>
                </a:lnTo>
                <a:lnTo>
                  <a:pt x="1134673" y="1134673"/>
                </a:lnTo>
                <a:lnTo>
                  <a:pt x="0" y="113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432771" y="6181256"/>
            <a:ext cx="929821" cy="929821"/>
          </a:xfrm>
          <a:custGeom>
            <a:avLst/>
            <a:gdLst/>
            <a:ahLst/>
            <a:cxnLst/>
            <a:rect l="l" t="t" r="r" b="b"/>
            <a:pathLst>
              <a:path w="929821" h="929821">
                <a:moveTo>
                  <a:pt x="0" y="0"/>
                </a:moveTo>
                <a:lnTo>
                  <a:pt x="929821" y="0"/>
                </a:lnTo>
                <a:lnTo>
                  <a:pt x="929821" y="929821"/>
                </a:lnTo>
                <a:lnTo>
                  <a:pt x="0" y="929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66057" y="3095194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1"/>
                </a:lnTo>
                <a:lnTo>
                  <a:pt x="0" y="90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909779" y="864490"/>
            <a:ext cx="1684900" cy="16849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355025" y="6779552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24220" y="1198613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8" y="0"/>
                </a:lnTo>
                <a:lnTo>
                  <a:pt x="1056018" y="1713619"/>
                </a:lnTo>
                <a:lnTo>
                  <a:pt x="0" y="17136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985457" y="8122720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6" y="0"/>
                </a:lnTo>
                <a:lnTo>
                  <a:pt x="2203796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897682" y="8213503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228390" y="6779552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3"/>
                </a:lnTo>
                <a:lnTo>
                  <a:pt x="0" y="113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3962560" y="2561411"/>
            <a:ext cx="4346003" cy="6350622"/>
            <a:chOff x="0" y="0"/>
            <a:chExt cx="10718800" cy="15662910"/>
          </a:xfrm>
        </p:grpSpPr>
        <p:sp>
          <p:nvSpPr>
            <p:cNvPr id="34" name="Freeform 34"/>
            <p:cNvSpPr/>
            <p:nvPr/>
          </p:nvSpPr>
          <p:spPr>
            <a:xfrm>
              <a:off x="-1270" y="0"/>
              <a:ext cx="10720070" cy="15664180"/>
            </a:xfrm>
            <a:custGeom>
              <a:avLst/>
              <a:gdLst/>
              <a:ahLst/>
              <a:cxnLst/>
              <a:rect l="l" t="t" r="r" b="b"/>
              <a:pathLst>
                <a:path w="10720070" h="15664180">
                  <a:moveTo>
                    <a:pt x="10720070" y="1308100"/>
                  </a:moveTo>
                  <a:lnTo>
                    <a:pt x="10720070" y="14356080"/>
                  </a:lnTo>
                  <a:cubicBezTo>
                    <a:pt x="10720070" y="14716761"/>
                    <a:pt x="10450830" y="15010130"/>
                    <a:pt x="10118090" y="15010130"/>
                  </a:cubicBezTo>
                  <a:lnTo>
                    <a:pt x="10116820" y="15010130"/>
                  </a:lnTo>
                  <a:cubicBezTo>
                    <a:pt x="10116820" y="15370811"/>
                    <a:pt x="9847580" y="15664180"/>
                    <a:pt x="9514840" y="15664180"/>
                  </a:cubicBezTo>
                  <a:lnTo>
                    <a:pt x="1209040" y="15664180"/>
                  </a:lnTo>
                  <a:cubicBezTo>
                    <a:pt x="876300" y="15664180"/>
                    <a:pt x="607060" y="15372080"/>
                    <a:pt x="607060" y="15010130"/>
                  </a:cubicBezTo>
                  <a:lnTo>
                    <a:pt x="601980" y="15010130"/>
                  </a:lnTo>
                  <a:cubicBezTo>
                    <a:pt x="269240" y="15010130"/>
                    <a:pt x="0" y="14718030"/>
                    <a:pt x="0" y="14356080"/>
                  </a:cubicBezTo>
                  <a:lnTo>
                    <a:pt x="0" y="1308100"/>
                  </a:lnTo>
                  <a:cubicBezTo>
                    <a:pt x="0" y="947420"/>
                    <a:pt x="269240" y="654050"/>
                    <a:pt x="601980" y="654050"/>
                  </a:cubicBezTo>
                  <a:lnTo>
                    <a:pt x="607060" y="654050"/>
                  </a:lnTo>
                  <a:cubicBezTo>
                    <a:pt x="607060" y="292100"/>
                    <a:pt x="876300" y="0"/>
                    <a:pt x="1209040" y="0"/>
                  </a:cubicBezTo>
                  <a:lnTo>
                    <a:pt x="9516109" y="0"/>
                  </a:lnTo>
                  <a:cubicBezTo>
                    <a:pt x="9848850" y="0"/>
                    <a:pt x="10118090" y="292100"/>
                    <a:pt x="10118090" y="654050"/>
                  </a:cubicBezTo>
                  <a:lnTo>
                    <a:pt x="10119359" y="654050"/>
                  </a:lnTo>
                  <a:cubicBezTo>
                    <a:pt x="10450830" y="654050"/>
                    <a:pt x="10720070" y="946150"/>
                    <a:pt x="10720070" y="1308100"/>
                  </a:cubicBezTo>
                  <a:close/>
                </a:path>
              </a:pathLst>
            </a:custGeom>
            <a:blipFill>
              <a:blip r:embed="rId21"/>
              <a:stretch>
                <a:fillRect l="-1888" r="-1888"/>
              </a:stretch>
            </a:blipFill>
            <a:ln w="28575" cap="sq">
              <a:solidFill>
                <a:srgbClr val="906C48"/>
              </a:solidFill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>
            <a:off x="10385670" y="2561411"/>
            <a:ext cx="4346003" cy="6350622"/>
            <a:chOff x="0" y="0"/>
            <a:chExt cx="10718800" cy="15662910"/>
          </a:xfrm>
        </p:grpSpPr>
        <p:sp>
          <p:nvSpPr>
            <p:cNvPr id="36" name="Freeform 36"/>
            <p:cNvSpPr/>
            <p:nvPr/>
          </p:nvSpPr>
          <p:spPr>
            <a:xfrm>
              <a:off x="-1270" y="0"/>
              <a:ext cx="10720070" cy="15664180"/>
            </a:xfrm>
            <a:custGeom>
              <a:avLst/>
              <a:gdLst/>
              <a:ahLst/>
              <a:cxnLst/>
              <a:rect l="l" t="t" r="r" b="b"/>
              <a:pathLst>
                <a:path w="10720070" h="15664180">
                  <a:moveTo>
                    <a:pt x="10720070" y="1308100"/>
                  </a:moveTo>
                  <a:lnTo>
                    <a:pt x="10720070" y="14356080"/>
                  </a:lnTo>
                  <a:cubicBezTo>
                    <a:pt x="10720070" y="14716761"/>
                    <a:pt x="10450830" y="15010130"/>
                    <a:pt x="10118090" y="15010130"/>
                  </a:cubicBezTo>
                  <a:lnTo>
                    <a:pt x="10116820" y="15010130"/>
                  </a:lnTo>
                  <a:cubicBezTo>
                    <a:pt x="10116820" y="15370811"/>
                    <a:pt x="9847580" y="15664180"/>
                    <a:pt x="9514840" y="15664180"/>
                  </a:cubicBezTo>
                  <a:lnTo>
                    <a:pt x="1209040" y="15664180"/>
                  </a:lnTo>
                  <a:cubicBezTo>
                    <a:pt x="876300" y="15664180"/>
                    <a:pt x="607060" y="15372080"/>
                    <a:pt x="607060" y="15010130"/>
                  </a:cubicBezTo>
                  <a:lnTo>
                    <a:pt x="601980" y="15010130"/>
                  </a:lnTo>
                  <a:cubicBezTo>
                    <a:pt x="269240" y="15010130"/>
                    <a:pt x="0" y="14718030"/>
                    <a:pt x="0" y="14356080"/>
                  </a:cubicBezTo>
                  <a:lnTo>
                    <a:pt x="0" y="1308100"/>
                  </a:lnTo>
                  <a:cubicBezTo>
                    <a:pt x="0" y="947420"/>
                    <a:pt x="269240" y="654050"/>
                    <a:pt x="601980" y="654050"/>
                  </a:cubicBezTo>
                  <a:lnTo>
                    <a:pt x="607060" y="654050"/>
                  </a:lnTo>
                  <a:cubicBezTo>
                    <a:pt x="607060" y="292100"/>
                    <a:pt x="876300" y="0"/>
                    <a:pt x="1209040" y="0"/>
                  </a:cubicBezTo>
                  <a:lnTo>
                    <a:pt x="9516109" y="0"/>
                  </a:lnTo>
                  <a:cubicBezTo>
                    <a:pt x="9848850" y="0"/>
                    <a:pt x="10118090" y="292100"/>
                    <a:pt x="10118090" y="654050"/>
                  </a:cubicBezTo>
                  <a:lnTo>
                    <a:pt x="10119359" y="654050"/>
                  </a:lnTo>
                  <a:cubicBezTo>
                    <a:pt x="10450830" y="654050"/>
                    <a:pt x="10720070" y="946150"/>
                    <a:pt x="10720070" y="1308100"/>
                  </a:cubicBezTo>
                  <a:close/>
                </a:path>
              </a:pathLst>
            </a:custGeom>
            <a:blipFill>
              <a:blip r:embed="rId22"/>
              <a:stretch>
                <a:fillRect l="-1810" r="-1810"/>
              </a:stretch>
            </a:blipFill>
            <a:ln w="28575" cap="sq">
              <a:solidFill>
                <a:srgbClr val="906C48"/>
              </a:solidFill>
              <a:prstDash val="solid"/>
              <a:miter/>
            </a:ln>
          </p:spPr>
        </p:sp>
      </p:grpSp>
      <p:sp>
        <p:nvSpPr>
          <p:cNvPr id="37" name="Freeform 37"/>
          <p:cNvSpPr/>
          <p:nvPr/>
        </p:nvSpPr>
        <p:spPr>
          <a:xfrm>
            <a:off x="13585866" y="8310279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7"/>
                </a:lnTo>
                <a:lnTo>
                  <a:pt x="0" y="49459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866480" y="1480689"/>
            <a:ext cx="13186443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C8203"/>
                </a:solidFill>
                <a:cs typeface="Asangha SemiCondensed Bold"/>
              </a:rPr>
              <a:t>แต่งตั้งคณะทำงานรับผิดชอบการดำเนินงาน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7595" y="3546302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74906" y="5658968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46453" y="6855875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074986" y="1028700"/>
            <a:ext cx="1684900" cy="1684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428295" y="6654485"/>
            <a:ext cx="4277983" cy="2571088"/>
          </a:xfrm>
          <a:custGeom>
            <a:avLst/>
            <a:gdLst/>
            <a:ahLst/>
            <a:cxnLst/>
            <a:rect l="l" t="t" r="r" b="b"/>
            <a:pathLst>
              <a:path w="4277983" h="2571088">
                <a:moveTo>
                  <a:pt x="0" y="0"/>
                </a:moveTo>
                <a:lnTo>
                  <a:pt x="4277983" y="0"/>
                </a:lnTo>
                <a:lnTo>
                  <a:pt x="4277983" y="2571088"/>
                </a:lnTo>
                <a:lnTo>
                  <a:pt x="0" y="257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749" b="-286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907821" y="6670114"/>
            <a:ext cx="4162098" cy="2539830"/>
          </a:xfrm>
          <a:custGeom>
            <a:avLst/>
            <a:gdLst/>
            <a:ahLst/>
            <a:cxnLst/>
            <a:rect l="l" t="t" r="r" b="b"/>
            <a:pathLst>
              <a:path w="4162098" h="2539830">
                <a:moveTo>
                  <a:pt x="0" y="0"/>
                </a:moveTo>
                <a:lnTo>
                  <a:pt x="4162098" y="0"/>
                </a:lnTo>
                <a:lnTo>
                  <a:pt x="4162098" y="2539830"/>
                </a:lnTo>
                <a:lnTo>
                  <a:pt x="0" y="2539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920" r="-1409" b="-4654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050820" y="4029201"/>
            <a:ext cx="2019100" cy="2578235"/>
          </a:xfrm>
          <a:custGeom>
            <a:avLst/>
            <a:gdLst/>
            <a:ahLst/>
            <a:cxnLst/>
            <a:rect l="l" t="t" r="r" b="b"/>
            <a:pathLst>
              <a:path w="2019100" h="2578235">
                <a:moveTo>
                  <a:pt x="0" y="0"/>
                </a:moveTo>
                <a:lnTo>
                  <a:pt x="2019099" y="0"/>
                </a:lnTo>
                <a:lnTo>
                  <a:pt x="2019099" y="2578234"/>
                </a:lnTo>
                <a:lnTo>
                  <a:pt x="0" y="2578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428295" y="4029201"/>
            <a:ext cx="2039808" cy="2578235"/>
          </a:xfrm>
          <a:custGeom>
            <a:avLst/>
            <a:gdLst/>
            <a:ahLst/>
            <a:cxnLst/>
            <a:rect l="l" t="t" r="r" b="b"/>
            <a:pathLst>
              <a:path w="2039808" h="2578235">
                <a:moveTo>
                  <a:pt x="0" y="0"/>
                </a:moveTo>
                <a:lnTo>
                  <a:pt x="2039808" y="0"/>
                </a:lnTo>
                <a:lnTo>
                  <a:pt x="2039808" y="2578234"/>
                </a:lnTo>
                <a:lnTo>
                  <a:pt x="0" y="2578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590828" y="4061771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7"/>
                </a:lnTo>
                <a:lnTo>
                  <a:pt x="0" y="159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288994" y="3304030"/>
            <a:ext cx="4173982" cy="5844549"/>
          </a:xfrm>
          <a:custGeom>
            <a:avLst/>
            <a:gdLst/>
            <a:ahLst/>
            <a:cxnLst/>
            <a:rect l="l" t="t" r="r" b="b"/>
            <a:pathLst>
              <a:path w="4173982" h="5844549">
                <a:moveTo>
                  <a:pt x="0" y="0"/>
                </a:moveTo>
                <a:lnTo>
                  <a:pt x="4173982" y="0"/>
                </a:lnTo>
                <a:lnTo>
                  <a:pt x="4173982" y="5844550"/>
                </a:lnTo>
                <a:lnTo>
                  <a:pt x="0" y="58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907821" y="4048251"/>
            <a:ext cx="1923924" cy="2575575"/>
          </a:xfrm>
          <a:custGeom>
            <a:avLst/>
            <a:gdLst/>
            <a:ahLst/>
            <a:cxnLst/>
            <a:rect l="l" t="t" r="r" b="b"/>
            <a:pathLst>
              <a:path w="1923924" h="2575575">
                <a:moveTo>
                  <a:pt x="0" y="0"/>
                </a:moveTo>
                <a:lnTo>
                  <a:pt x="1923924" y="0"/>
                </a:lnTo>
                <a:lnTo>
                  <a:pt x="1923924" y="2575575"/>
                </a:lnTo>
                <a:lnTo>
                  <a:pt x="0" y="25755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450367" y="82262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928131" y="7893742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5" y="0"/>
                </a:lnTo>
                <a:lnTo>
                  <a:pt x="2203795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428675" y="6469745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602767" y="83786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5389427" y="1262432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7" y="0"/>
                </a:lnTo>
                <a:lnTo>
                  <a:pt x="1056017" y="1713618"/>
                </a:lnTo>
                <a:lnTo>
                  <a:pt x="0" y="17136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687178" y="4022357"/>
            <a:ext cx="2019100" cy="2578235"/>
          </a:xfrm>
          <a:custGeom>
            <a:avLst/>
            <a:gdLst/>
            <a:ahLst/>
            <a:cxnLst/>
            <a:rect l="l" t="t" r="r" b="b"/>
            <a:pathLst>
              <a:path w="2019100" h="2578235">
                <a:moveTo>
                  <a:pt x="0" y="0"/>
                </a:moveTo>
                <a:lnTo>
                  <a:pt x="2019100" y="0"/>
                </a:lnTo>
                <a:lnTo>
                  <a:pt x="2019100" y="2578235"/>
                </a:lnTo>
                <a:lnTo>
                  <a:pt x="0" y="257823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009580" y="1220275"/>
            <a:ext cx="1190448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โครงการปรับเปลี่ยนพฤติกรรมรักษ์พลังงาน (3ป. ปิด เปลี่ยน ปลูก)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681A2"/>
                </a:solidFill>
                <a:latin typeface="Asangha SemiCondensed Bold"/>
              </a:rPr>
              <a:t>(</a:t>
            </a:r>
            <a:r>
              <a:rPr lang="en-US" sz="3500">
                <a:solidFill>
                  <a:srgbClr val="F681A2"/>
                </a:solidFill>
                <a:latin typeface="Asangha SemiCondensed Bold"/>
                <a:cs typeface="Asangha SemiCondensed Bold"/>
              </a:rPr>
              <a:t>ด้านพอเพียง)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398917" y="2569650"/>
            <a:ext cx="1842102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เป้าหมาย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8470" y="3352514"/>
            <a:ext cx="1835415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ผลสำเร็จ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241020" y="2528284"/>
            <a:ext cx="9833965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513015"/>
                </a:solidFill>
                <a:cs typeface="Asangha SemiCondensed Bold"/>
              </a:rPr>
              <a:t>บุคลากรในสำนักงานบริหารกองทุนเพื่อส่งเสริมการอนุรักษ์พลังงาน มีพฤติกรรมในการประหยัดพลังงาน และเพื่อให้เกิดการต่อยอดการประหยัดพลังงานในที่พักอาศัย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574731" y="8423569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7"/>
                </a:lnTo>
                <a:lnTo>
                  <a:pt x="0" y="494592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5241020" y="3256405"/>
            <a:ext cx="6893846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cs typeface="Asangha SemiCondensed Bold"/>
              </a:rPr>
              <a:t>บุคลากรภายในสำนักงานฯ ปรับเปลี่ยนพฤติกรรมการใช้พลังงาน และตระหนักถึงความสำคัญในการประหยัดพลังงาน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1446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7595" y="3546302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084056" y="4884981"/>
            <a:ext cx="1666760" cy="1666760"/>
          </a:xfrm>
          <a:custGeom>
            <a:avLst/>
            <a:gdLst/>
            <a:ahLst/>
            <a:cxnLst/>
            <a:rect l="l" t="t" r="r" b="b"/>
            <a:pathLst>
              <a:path w="1666760" h="1666760">
                <a:moveTo>
                  <a:pt x="0" y="0"/>
                </a:moveTo>
                <a:lnTo>
                  <a:pt x="1666760" y="0"/>
                </a:lnTo>
                <a:lnTo>
                  <a:pt x="1666760" y="1666760"/>
                </a:lnTo>
                <a:lnTo>
                  <a:pt x="0" y="1666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874906" y="5658968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696297" y="6875592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5074986" y="1028700"/>
            <a:ext cx="1684900" cy="16849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450367" y="82262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121112" y="8000472"/>
            <a:ext cx="2291613" cy="4945927"/>
          </a:xfrm>
          <a:custGeom>
            <a:avLst/>
            <a:gdLst/>
            <a:ahLst/>
            <a:cxnLst/>
            <a:rect l="l" t="t" r="r" b="b"/>
            <a:pathLst>
              <a:path w="2291613" h="4945927">
                <a:moveTo>
                  <a:pt x="0" y="0"/>
                </a:moveTo>
                <a:lnTo>
                  <a:pt x="2291613" y="0"/>
                </a:lnTo>
                <a:lnTo>
                  <a:pt x="2291613" y="4945926"/>
                </a:lnTo>
                <a:lnTo>
                  <a:pt x="0" y="4945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928131" y="7893742"/>
            <a:ext cx="2203795" cy="4701430"/>
          </a:xfrm>
          <a:custGeom>
            <a:avLst/>
            <a:gdLst/>
            <a:ahLst/>
            <a:cxnLst/>
            <a:rect l="l" t="t" r="r" b="b"/>
            <a:pathLst>
              <a:path w="2203795" h="4701430">
                <a:moveTo>
                  <a:pt x="0" y="0"/>
                </a:moveTo>
                <a:lnTo>
                  <a:pt x="2203795" y="0"/>
                </a:lnTo>
                <a:lnTo>
                  <a:pt x="2203795" y="4701430"/>
                </a:lnTo>
                <a:lnTo>
                  <a:pt x="0" y="4701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428675" y="6469745"/>
            <a:ext cx="2136970" cy="4003690"/>
          </a:xfrm>
          <a:custGeom>
            <a:avLst/>
            <a:gdLst/>
            <a:ahLst/>
            <a:cxnLst/>
            <a:rect l="l" t="t" r="r" b="b"/>
            <a:pathLst>
              <a:path w="2136970" h="4003690">
                <a:moveTo>
                  <a:pt x="0" y="0"/>
                </a:moveTo>
                <a:lnTo>
                  <a:pt x="2136969" y="0"/>
                </a:lnTo>
                <a:lnTo>
                  <a:pt x="2136969" y="4003690"/>
                </a:lnTo>
                <a:lnTo>
                  <a:pt x="0" y="4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319963" y="8405466"/>
            <a:ext cx="2618526" cy="4964030"/>
          </a:xfrm>
          <a:custGeom>
            <a:avLst/>
            <a:gdLst/>
            <a:ahLst/>
            <a:cxnLst/>
            <a:rect l="l" t="t" r="r" b="b"/>
            <a:pathLst>
              <a:path w="2618526" h="4964030">
                <a:moveTo>
                  <a:pt x="0" y="0"/>
                </a:moveTo>
                <a:lnTo>
                  <a:pt x="2618526" y="0"/>
                </a:lnTo>
                <a:lnTo>
                  <a:pt x="2618526" y="4964030"/>
                </a:lnTo>
                <a:lnTo>
                  <a:pt x="0" y="49640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602767" y="8378641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909675" y="4405540"/>
            <a:ext cx="1969936" cy="2513587"/>
          </a:xfrm>
          <a:custGeom>
            <a:avLst/>
            <a:gdLst/>
            <a:ahLst/>
            <a:cxnLst/>
            <a:rect l="l" t="t" r="r" b="b"/>
            <a:pathLst>
              <a:path w="1969936" h="2513587">
                <a:moveTo>
                  <a:pt x="0" y="0"/>
                </a:moveTo>
                <a:lnTo>
                  <a:pt x="1969936" y="0"/>
                </a:lnTo>
                <a:lnTo>
                  <a:pt x="1969936" y="2513587"/>
                </a:lnTo>
                <a:lnTo>
                  <a:pt x="0" y="251358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909675" y="7038614"/>
            <a:ext cx="2755506" cy="2066630"/>
          </a:xfrm>
          <a:custGeom>
            <a:avLst/>
            <a:gdLst/>
            <a:ahLst/>
            <a:cxnLst/>
            <a:rect l="l" t="t" r="r" b="b"/>
            <a:pathLst>
              <a:path w="2755506" h="2066630">
                <a:moveTo>
                  <a:pt x="0" y="0"/>
                </a:moveTo>
                <a:lnTo>
                  <a:pt x="2755507" y="0"/>
                </a:lnTo>
                <a:lnTo>
                  <a:pt x="2755507" y="2066629"/>
                </a:lnTo>
                <a:lnTo>
                  <a:pt x="0" y="20666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781436" y="4396988"/>
            <a:ext cx="2403392" cy="2530691"/>
          </a:xfrm>
          <a:custGeom>
            <a:avLst/>
            <a:gdLst/>
            <a:ahLst/>
            <a:cxnLst/>
            <a:rect l="l" t="t" r="r" b="b"/>
            <a:pathLst>
              <a:path w="2403392" h="2530691">
                <a:moveTo>
                  <a:pt x="0" y="0"/>
                </a:moveTo>
                <a:lnTo>
                  <a:pt x="2403392" y="0"/>
                </a:lnTo>
                <a:lnTo>
                  <a:pt x="2403392" y="2530691"/>
                </a:lnTo>
                <a:lnTo>
                  <a:pt x="0" y="253069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146311" y="4405540"/>
            <a:ext cx="2368424" cy="2493870"/>
          </a:xfrm>
          <a:custGeom>
            <a:avLst/>
            <a:gdLst/>
            <a:ahLst/>
            <a:cxnLst/>
            <a:rect l="l" t="t" r="r" b="b"/>
            <a:pathLst>
              <a:path w="2368424" h="2493870">
                <a:moveTo>
                  <a:pt x="0" y="0"/>
                </a:moveTo>
                <a:lnTo>
                  <a:pt x="2368425" y="0"/>
                </a:lnTo>
                <a:lnTo>
                  <a:pt x="2368425" y="2493870"/>
                </a:lnTo>
                <a:lnTo>
                  <a:pt x="0" y="249387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921926" y="7038614"/>
            <a:ext cx="2827711" cy="2120783"/>
          </a:xfrm>
          <a:custGeom>
            <a:avLst/>
            <a:gdLst/>
            <a:ahLst/>
            <a:cxnLst/>
            <a:rect l="l" t="t" r="r" b="b"/>
            <a:pathLst>
              <a:path w="2827711" h="2120783">
                <a:moveTo>
                  <a:pt x="0" y="0"/>
                </a:moveTo>
                <a:lnTo>
                  <a:pt x="2827711" y="0"/>
                </a:lnTo>
                <a:lnTo>
                  <a:pt x="2827711" y="2120783"/>
                </a:lnTo>
                <a:lnTo>
                  <a:pt x="0" y="212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3302620" y="4405540"/>
            <a:ext cx="3370191" cy="4719053"/>
          </a:xfrm>
          <a:custGeom>
            <a:avLst/>
            <a:gdLst/>
            <a:ahLst/>
            <a:cxnLst/>
            <a:rect l="l" t="t" r="r" b="b"/>
            <a:pathLst>
              <a:path w="3370191" h="4719053">
                <a:moveTo>
                  <a:pt x="0" y="0"/>
                </a:moveTo>
                <a:lnTo>
                  <a:pt x="3370190" y="0"/>
                </a:lnTo>
                <a:lnTo>
                  <a:pt x="3370190" y="4719053"/>
                </a:lnTo>
                <a:lnTo>
                  <a:pt x="0" y="471905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3009580" y="1220275"/>
            <a:ext cx="1190448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C8203"/>
                </a:solidFill>
                <a:latin typeface="Asangha SemiCondensed Bold"/>
                <a:cs typeface="Asangha SemiCondensed Bold"/>
              </a:rPr>
              <a:t>โครงการ 5 ส. / 5 S เพิ่มประสิทธิภาพการทำงาน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681A2"/>
                </a:solidFill>
                <a:latin typeface="Asangha SemiCondensed Bold"/>
              </a:rPr>
              <a:t>(</a:t>
            </a:r>
            <a:r>
              <a:rPr lang="en-US" sz="3500">
                <a:solidFill>
                  <a:srgbClr val="F681A2"/>
                </a:solidFill>
                <a:latin typeface="Asangha SemiCondensed Bold"/>
                <a:cs typeface="Asangha SemiCondensed Bold"/>
              </a:rPr>
              <a:t>ด้านกตัญญู)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98916" y="2569650"/>
            <a:ext cx="1842103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เป้าหมาย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398470" y="3573933"/>
            <a:ext cx="1777603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ผลสำเร็จ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241020" y="2468686"/>
            <a:ext cx="10018645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บุคลากรทุกกลุ่มงานภายใน ส.กทอ. ให้ความร่วมมือดำเนินกิจกรรม 5 ส.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ส.กทอ. สามารถพัฒนาการบริหารจัดการภายในองค์กรให้มีมาตรฐาน</a:t>
            </a:r>
            <a:r>
              <a:rPr lang="en-US" sz="2199">
                <a:solidFill>
                  <a:srgbClr val="513015"/>
                </a:solidFill>
                <a:cs typeface="Asangha SemiCondensed Bold"/>
              </a:rPr>
              <a:t>อย่างต่อเนื่อง</a:t>
            </a:r>
          </a:p>
        </p:txBody>
      </p:sp>
      <p:sp>
        <p:nvSpPr>
          <p:cNvPr id="42" name="Freeform 42"/>
          <p:cNvSpPr/>
          <p:nvPr/>
        </p:nvSpPr>
        <p:spPr>
          <a:xfrm>
            <a:off x="15389427" y="1262432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7" y="0"/>
                </a:lnTo>
                <a:lnTo>
                  <a:pt x="1056017" y="1713618"/>
                </a:lnTo>
                <a:lnTo>
                  <a:pt x="0" y="17136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5176073" y="3470671"/>
            <a:ext cx="10018645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บุคลากรทุกกลุ่มงานภายใน ส.กทอ. ให้ความร่วมมือดำเนินกิจกรรม 5 ส.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ส.กทอ. พัฒนาการบริหารจัดการภายในองค์กรได้อย่างมีมาตรฐาน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18786"/>
            <a:chOff x="0" y="0"/>
            <a:chExt cx="24384000" cy="13758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939076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78153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817229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756305" y="0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939076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878153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817229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756305" y="4565344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4"/>
                  </a:lnTo>
                  <a:lnTo>
                    <a:pt x="0" y="462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39076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78153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4" y="0"/>
                  </a:lnTo>
                  <a:lnTo>
                    <a:pt x="4627694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817229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756305" y="9130687"/>
              <a:ext cx="4627695" cy="4627695"/>
            </a:xfrm>
            <a:custGeom>
              <a:avLst/>
              <a:gdLst/>
              <a:ahLst/>
              <a:cxnLst/>
              <a:rect l="l" t="t" r="r" b="b"/>
              <a:pathLst>
                <a:path w="4627695" h="4627695">
                  <a:moveTo>
                    <a:pt x="0" y="0"/>
                  </a:moveTo>
                  <a:lnTo>
                    <a:pt x="4627695" y="0"/>
                  </a:lnTo>
                  <a:lnTo>
                    <a:pt x="4627695" y="4627695"/>
                  </a:lnTo>
                  <a:lnTo>
                    <a:pt x="0" y="462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5400000">
            <a:off x="4733512" y="-3136010"/>
            <a:ext cx="8859075" cy="16559019"/>
          </a:xfrm>
          <a:custGeom>
            <a:avLst/>
            <a:gdLst/>
            <a:ahLst/>
            <a:cxnLst/>
            <a:rect l="l" t="t" r="r" b="b"/>
            <a:pathLst>
              <a:path w="8859075" h="16559019">
                <a:moveTo>
                  <a:pt x="0" y="0"/>
                </a:moveTo>
                <a:lnTo>
                  <a:pt x="8859076" y="0"/>
                </a:lnTo>
                <a:lnTo>
                  <a:pt x="8859076" y="16559020"/>
                </a:lnTo>
                <a:lnTo>
                  <a:pt x="0" y="1655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7595" y="3546302"/>
            <a:ext cx="1597198" cy="1597198"/>
          </a:xfrm>
          <a:custGeom>
            <a:avLst/>
            <a:gdLst/>
            <a:ahLst/>
            <a:cxnLst/>
            <a:rect l="l" t="t" r="r" b="b"/>
            <a:pathLst>
              <a:path w="1597198" h="1597198">
                <a:moveTo>
                  <a:pt x="0" y="0"/>
                </a:moveTo>
                <a:lnTo>
                  <a:pt x="1597198" y="0"/>
                </a:lnTo>
                <a:lnTo>
                  <a:pt x="1597198" y="1597198"/>
                </a:lnTo>
                <a:lnTo>
                  <a:pt x="0" y="159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74906" y="5658968"/>
            <a:ext cx="1134673" cy="1134673"/>
          </a:xfrm>
          <a:custGeom>
            <a:avLst/>
            <a:gdLst/>
            <a:ahLst/>
            <a:cxnLst/>
            <a:rect l="l" t="t" r="r" b="b"/>
            <a:pathLst>
              <a:path w="1134673" h="1134673">
                <a:moveTo>
                  <a:pt x="0" y="0"/>
                </a:moveTo>
                <a:lnTo>
                  <a:pt x="1134674" y="0"/>
                </a:lnTo>
                <a:lnTo>
                  <a:pt x="1134674" y="1134674"/>
                </a:lnTo>
                <a:lnTo>
                  <a:pt x="0" y="1134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007591" y="1296475"/>
            <a:ext cx="906470" cy="906470"/>
          </a:xfrm>
          <a:custGeom>
            <a:avLst/>
            <a:gdLst/>
            <a:ahLst/>
            <a:cxnLst/>
            <a:rect l="l" t="t" r="r" b="b"/>
            <a:pathLst>
              <a:path w="906470" h="906470">
                <a:moveTo>
                  <a:pt x="0" y="0"/>
                </a:moveTo>
                <a:lnTo>
                  <a:pt x="906470" y="0"/>
                </a:lnTo>
                <a:lnTo>
                  <a:pt x="906470" y="906470"/>
                </a:lnTo>
                <a:lnTo>
                  <a:pt x="0" y="90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074986" y="1028700"/>
            <a:ext cx="1684900" cy="16849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301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896" tIns="42896" rIns="42896" bIns="42896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646504" y="6793642"/>
            <a:ext cx="3414120" cy="2201598"/>
          </a:xfrm>
          <a:custGeom>
            <a:avLst/>
            <a:gdLst/>
            <a:ahLst/>
            <a:cxnLst/>
            <a:rect l="l" t="t" r="r" b="b"/>
            <a:pathLst>
              <a:path w="3414120" h="2201598">
                <a:moveTo>
                  <a:pt x="0" y="0"/>
                </a:moveTo>
                <a:lnTo>
                  <a:pt x="3414120" y="0"/>
                </a:lnTo>
                <a:lnTo>
                  <a:pt x="3414120" y="2201598"/>
                </a:lnTo>
                <a:lnTo>
                  <a:pt x="0" y="22015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272785" y="3471350"/>
            <a:ext cx="3904861" cy="5523889"/>
          </a:xfrm>
          <a:custGeom>
            <a:avLst/>
            <a:gdLst/>
            <a:ahLst/>
            <a:cxnLst/>
            <a:rect l="l" t="t" r="r" b="b"/>
            <a:pathLst>
              <a:path w="3904861" h="5523889">
                <a:moveTo>
                  <a:pt x="0" y="0"/>
                </a:moveTo>
                <a:lnTo>
                  <a:pt x="3904860" y="0"/>
                </a:lnTo>
                <a:lnTo>
                  <a:pt x="3904860" y="5523890"/>
                </a:lnTo>
                <a:lnTo>
                  <a:pt x="0" y="5523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646504" y="4981193"/>
            <a:ext cx="4180284" cy="1666465"/>
          </a:xfrm>
          <a:custGeom>
            <a:avLst/>
            <a:gdLst/>
            <a:ahLst/>
            <a:cxnLst/>
            <a:rect l="l" t="t" r="r" b="b"/>
            <a:pathLst>
              <a:path w="4180284" h="1666465">
                <a:moveTo>
                  <a:pt x="0" y="0"/>
                </a:moveTo>
                <a:lnTo>
                  <a:pt x="4180284" y="0"/>
                </a:lnTo>
                <a:lnTo>
                  <a:pt x="4180284" y="1666465"/>
                </a:lnTo>
                <a:lnTo>
                  <a:pt x="0" y="16664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000454" y="4989756"/>
            <a:ext cx="4180284" cy="1666465"/>
          </a:xfrm>
          <a:custGeom>
            <a:avLst/>
            <a:gdLst/>
            <a:ahLst/>
            <a:cxnLst/>
            <a:rect l="l" t="t" r="r" b="b"/>
            <a:pathLst>
              <a:path w="4180284" h="1666465">
                <a:moveTo>
                  <a:pt x="0" y="0"/>
                </a:moveTo>
                <a:lnTo>
                  <a:pt x="4180284" y="0"/>
                </a:lnTo>
                <a:lnTo>
                  <a:pt x="4180284" y="1666465"/>
                </a:lnTo>
                <a:lnTo>
                  <a:pt x="0" y="16664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646504" y="3218517"/>
            <a:ext cx="4180284" cy="1666465"/>
          </a:xfrm>
          <a:custGeom>
            <a:avLst/>
            <a:gdLst/>
            <a:ahLst/>
            <a:cxnLst/>
            <a:rect l="l" t="t" r="r" b="b"/>
            <a:pathLst>
              <a:path w="4180284" h="1666465">
                <a:moveTo>
                  <a:pt x="0" y="0"/>
                </a:moveTo>
                <a:lnTo>
                  <a:pt x="4180284" y="0"/>
                </a:lnTo>
                <a:lnTo>
                  <a:pt x="4180284" y="1666464"/>
                </a:lnTo>
                <a:lnTo>
                  <a:pt x="0" y="16664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000454" y="3234133"/>
            <a:ext cx="4180284" cy="1650848"/>
          </a:xfrm>
          <a:custGeom>
            <a:avLst/>
            <a:gdLst/>
            <a:ahLst/>
            <a:cxnLst/>
            <a:rect l="l" t="t" r="r" b="b"/>
            <a:pathLst>
              <a:path w="4180284" h="1650848">
                <a:moveTo>
                  <a:pt x="0" y="0"/>
                </a:moveTo>
                <a:lnTo>
                  <a:pt x="4180284" y="0"/>
                </a:lnTo>
                <a:lnTo>
                  <a:pt x="4180284" y="1650848"/>
                </a:lnTo>
                <a:lnTo>
                  <a:pt x="0" y="1650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009580" y="1220275"/>
            <a:ext cx="1190448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C8203"/>
                </a:solidFill>
                <a:cs typeface="Asangha SemiCondensed Bold"/>
              </a:rPr>
              <a:t>โครงการประกาศเจตนารมณ์ต่อต้านการทุจริต คอร์รัปชั่น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681A2"/>
                </a:solidFill>
                <a:latin typeface="Asangha SemiCondensed Bold"/>
                <a:cs typeface="Asangha SemiCondensed Bold"/>
              </a:rPr>
              <a:t>(ด้านสุจริต)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98916" y="2569650"/>
            <a:ext cx="1838681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เป้าหมาย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408324" y="6917467"/>
            <a:ext cx="1850476" cy="406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500" dirty="0" err="1">
                <a:solidFill>
                  <a:srgbClr val="FF9F10"/>
                </a:solidFill>
                <a:latin typeface="Asangha SemiCondensed Bold"/>
                <a:cs typeface="Asangha SemiCondensed Bold"/>
              </a:rPr>
              <a:t>ผลสำเร็จ</a:t>
            </a:r>
            <a:r>
              <a:rPr lang="en-US" sz="3500" dirty="0">
                <a:solidFill>
                  <a:srgbClr val="FF9F10"/>
                </a:solidFill>
                <a:latin typeface="Asangha SemiCondensed Bold"/>
                <a:cs typeface="Asangha SemiCondensed Bold"/>
              </a:rPr>
              <a:t> 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94080" y="2504246"/>
            <a:ext cx="1001864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cs typeface="Asangha SemiCondensed Bold"/>
              </a:rPr>
              <a:t>บุคลากรในสำนักงาน เข้าร่วมโครงการ</a:t>
            </a: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อย่างน้อย 60 คน ของจำนวนบุคลากรในสำนักงาน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389427" y="1262432"/>
            <a:ext cx="1056017" cy="1713619"/>
          </a:xfrm>
          <a:custGeom>
            <a:avLst/>
            <a:gdLst/>
            <a:ahLst/>
            <a:cxnLst/>
            <a:rect l="l" t="t" r="r" b="b"/>
            <a:pathLst>
              <a:path w="1056017" h="1713619">
                <a:moveTo>
                  <a:pt x="0" y="0"/>
                </a:moveTo>
                <a:lnTo>
                  <a:pt x="1056017" y="0"/>
                </a:lnTo>
                <a:lnTo>
                  <a:pt x="1056017" y="1713618"/>
                </a:lnTo>
                <a:lnTo>
                  <a:pt x="0" y="17136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800004" y="5476712"/>
            <a:ext cx="2900236" cy="5040236"/>
          </a:xfrm>
          <a:custGeom>
            <a:avLst/>
            <a:gdLst/>
            <a:ahLst/>
            <a:cxnLst/>
            <a:rect l="l" t="t" r="r" b="b"/>
            <a:pathLst>
              <a:path w="2900236" h="5040236">
                <a:moveTo>
                  <a:pt x="0" y="0"/>
                </a:moveTo>
                <a:lnTo>
                  <a:pt x="2900236" y="0"/>
                </a:lnTo>
                <a:lnTo>
                  <a:pt x="2900236" y="5040236"/>
                </a:lnTo>
                <a:lnTo>
                  <a:pt x="0" y="50402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317214" y="7247289"/>
            <a:ext cx="2177221" cy="4929558"/>
          </a:xfrm>
          <a:custGeom>
            <a:avLst/>
            <a:gdLst/>
            <a:ahLst/>
            <a:cxnLst/>
            <a:rect l="l" t="t" r="r" b="b"/>
            <a:pathLst>
              <a:path w="2177221" h="4929558">
                <a:moveTo>
                  <a:pt x="0" y="0"/>
                </a:moveTo>
                <a:lnTo>
                  <a:pt x="2177221" y="0"/>
                </a:lnTo>
                <a:lnTo>
                  <a:pt x="2177221" y="4929558"/>
                </a:lnTo>
                <a:lnTo>
                  <a:pt x="0" y="49295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1593499" flipH="1">
            <a:off x="1143471" y="6973243"/>
            <a:ext cx="1774508" cy="4114800"/>
          </a:xfrm>
          <a:custGeom>
            <a:avLst/>
            <a:gdLst/>
            <a:ahLst/>
            <a:cxnLst/>
            <a:rect l="l" t="t" r="r" b="b"/>
            <a:pathLst>
              <a:path w="1774508" h="4114800">
                <a:moveTo>
                  <a:pt x="1774508" y="0"/>
                </a:moveTo>
                <a:lnTo>
                  <a:pt x="0" y="0"/>
                </a:lnTo>
                <a:lnTo>
                  <a:pt x="0" y="4114800"/>
                </a:lnTo>
                <a:lnTo>
                  <a:pt x="1774508" y="4114800"/>
                </a:lnTo>
                <a:lnTo>
                  <a:pt x="1774508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67564" y="7710370"/>
            <a:ext cx="831953" cy="2569739"/>
          </a:xfrm>
          <a:custGeom>
            <a:avLst/>
            <a:gdLst/>
            <a:ahLst/>
            <a:cxnLst/>
            <a:rect l="l" t="t" r="r" b="b"/>
            <a:pathLst>
              <a:path w="831953" h="2569739">
                <a:moveTo>
                  <a:pt x="0" y="0"/>
                </a:moveTo>
                <a:lnTo>
                  <a:pt x="831953" y="0"/>
                </a:lnTo>
                <a:lnTo>
                  <a:pt x="831953" y="2569739"/>
                </a:lnTo>
                <a:lnTo>
                  <a:pt x="0" y="256973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6940936" y="465710"/>
            <a:ext cx="1176247" cy="1125980"/>
          </a:xfrm>
          <a:custGeom>
            <a:avLst/>
            <a:gdLst/>
            <a:ahLst/>
            <a:cxnLst/>
            <a:rect l="l" t="t" r="r" b="b"/>
            <a:pathLst>
              <a:path w="1176247" h="1125980">
                <a:moveTo>
                  <a:pt x="0" y="0"/>
                </a:moveTo>
                <a:lnTo>
                  <a:pt x="1176247" y="0"/>
                </a:lnTo>
                <a:lnTo>
                  <a:pt x="1176247" y="1125980"/>
                </a:lnTo>
                <a:lnTo>
                  <a:pt x="0" y="112598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1408324" y="7371492"/>
            <a:ext cx="402493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513015"/>
                </a:solidFill>
                <a:latin typeface="Asangha SemiCondensed Bold"/>
                <a:cs typeface="Asangha SemiCondensed Bold"/>
              </a:rPr>
              <a:t>บุคลากรในสำนักงาน เข้าร่วม 99 คน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741</Words>
  <Application>Microsoft Office PowerPoint</Application>
  <PresentationFormat>กำหนดเอง</PresentationFormat>
  <Paragraphs>76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Arial</vt:lpstr>
      <vt:lpstr>Asangha SemiCondensed Semi-Bold</vt:lpstr>
      <vt:lpstr>Calibri</vt:lpstr>
      <vt:lpstr>Asangha SemiCondensed Bold</vt:lpstr>
      <vt:lpstr>Asangha SemiCondensed Heavy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สีเหลือง สีเบจ ไทย อบรม ค่ายคุณธรรมและจริยธรรม พรีเซนเทชั่น</dc:title>
  <cp:lastModifiedBy>Natthawat.ko</cp:lastModifiedBy>
  <cp:revision>2</cp:revision>
  <dcterms:created xsi:type="dcterms:W3CDTF">2006-08-16T00:00:00Z</dcterms:created>
  <dcterms:modified xsi:type="dcterms:W3CDTF">2024-06-24T03:31:03Z</dcterms:modified>
  <dc:identifier>DAGIpkdQljc</dc:identifier>
</cp:coreProperties>
</file>